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7" r:id="rId3"/>
    <p:sldId id="289" r:id="rId4"/>
    <p:sldId id="290" r:id="rId5"/>
    <p:sldId id="291" r:id="rId6"/>
    <p:sldId id="292" r:id="rId7"/>
    <p:sldId id="294" r:id="rId8"/>
    <p:sldId id="293" r:id="rId9"/>
    <p:sldId id="295" r:id="rId10"/>
    <p:sldId id="297" r:id="rId11"/>
    <p:sldId id="298" r:id="rId12"/>
  </p:sldIdLst>
  <p:sldSz cx="9144000" cy="6858000" type="screen4x3"/>
  <p:notesSz cx="6858000" cy="9144000"/>
  <p:defaultTextStyle>
    <a:defPPr>
      <a:defRPr lang="nl-B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5B05"/>
    <a:srgbClr val="660033"/>
    <a:srgbClr val="F6ECA4"/>
    <a:srgbClr val="ECD840"/>
    <a:srgbClr val="F1E277"/>
    <a:srgbClr val="E4CA5A"/>
    <a:srgbClr val="513D03"/>
    <a:srgbClr val="554003"/>
    <a:srgbClr val="F5F5B7"/>
    <a:srgbClr val="BDA91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1" autoAdjust="0"/>
    <p:restoredTop sz="94660"/>
  </p:normalViewPr>
  <p:slideViewPr>
    <p:cSldViewPr>
      <p:cViewPr varScale="1">
        <p:scale>
          <a:sx n="63" d="100"/>
          <a:sy n="63" d="100"/>
        </p:scale>
        <p:origin x="-72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1A474F-5ABD-4E2C-9476-C8E258F024C5}" type="datetimeFigureOut">
              <a:rPr lang="nl-BE" smtClean="0"/>
              <a:pPr/>
              <a:t>10/12/2012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E15E1B-6EEF-4EA3-9566-C5781BEA0589}" type="slidenum">
              <a:rPr lang="en-GB" smtClean="0"/>
              <a:pPr/>
              <a:t>‹#›</a:t>
            </a:fld>
            <a:endParaRPr lang="en-GB"/>
          </a:p>
        </p:txBody>
      </p:sp>
    </p:spTree>
    <p:extLst>
      <p:ext uri="{BB962C8B-B14F-4D97-AF65-F5344CB8AC3E}">
        <p14:creationId xmlns:p14="http://schemas.microsoft.com/office/powerpoint/2010/main" xmlns="" val="3578394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E15E1B-6EEF-4EA3-9566-C5781BEA0589}" type="slidenum">
              <a:rPr lang="en-GB" smtClean="0"/>
              <a:pPr/>
              <a:t>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E15E1B-6EEF-4EA3-9566-C5781BEA0589}" type="slidenum">
              <a:rPr lang="en-GB" smtClean="0"/>
              <a:pPr/>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pPr/>
              <a:t>12/10/2012</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kumimoji="0"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pPr/>
              <a:t>12/10/2012</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EA7C8D44-3667-46F6-9772-CC52308E2A7F}" type="slidenum">
              <a:rPr kumimoji="0" lang="en-US" smtClean="0"/>
              <a:pPr/>
              <a:t>‹#›</a:t>
            </a:fld>
            <a:endParaRPr kumimoji="0"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pPr/>
              <a:t>12/10/2012</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kumimoji="0" lang="en-US" dirty="0"/>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kumimoji="0" lang="en-US" smtClean="0"/>
              <a:pPr/>
              <a:t>‹#›</a:t>
            </a:fld>
            <a:endParaRPr kumimoji="0"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pPr/>
              <a:t>12/10/2012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EA7C8D44-3667-46F6-9772-CC52308E2A7F}" type="slidenum">
              <a:rPr kumimoji="0" lang="en-US" smtClean="0"/>
              <a:pPr/>
              <a:t>‹#›</a:t>
            </a:fld>
            <a:endParaRPr kumimoji="0"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ECA4"/>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pPr/>
              <a:t>12/10/2012</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duotone>
              <a:schemeClr val="accent4">
                <a:shade val="45000"/>
                <a:satMod val="135000"/>
              </a:schemeClr>
              <a:prstClr val="white"/>
            </a:duotone>
          </a:blip>
          <a:srcRect/>
          <a:stretch>
            <a:fillRect t="-50000" b="-50000"/>
          </a:stretch>
        </a:blipFill>
        <a:effectLst/>
      </p:bgPr>
    </p:bg>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3" cstate="print"/>
          <a:stretch>
            <a:fillRect/>
          </a:stretch>
        </p:blipFill>
        <p:spPr>
          <a:xfrm>
            <a:off x="0" y="2786058"/>
            <a:ext cx="2285984" cy="1233540"/>
          </a:xfrm>
          <a:prstGeom prst="rect">
            <a:avLst/>
          </a:prstGeom>
        </p:spPr>
      </p:pic>
      <p:pic>
        <p:nvPicPr>
          <p:cNvPr id="8" name="Picture 7" descr="Logo_E-AGRI_Definitief_Transparant_C.png"/>
          <p:cNvPicPr>
            <a:picLocks noChangeAspect="1"/>
          </p:cNvPicPr>
          <p:nvPr/>
        </p:nvPicPr>
        <p:blipFill>
          <a:blip r:embed="rId4" cstate="print"/>
          <a:stretch>
            <a:fillRect/>
          </a:stretch>
        </p:blipFill>
        <p:spPr>
          <a:xfrm>
            <a:off x="7000892" y="5286388"/>
            <a:ext cx="1738312" cy="1131003"/>
          </a:xfrm>
          <a:prstGeom prst="rect">
            <a:avLst/>
          </a:prstGeom>
        </p:spPr>
      </p:pic>
      <p:sp>
        <p:nvSpPr>
          <p:cNvPr id="9" name="Title 1"/>
          <p:cNvSpPr txBox="1">
            <a:spLocks/>
          </p:cNvSpPr>
          <p:nvPr/>
        </p:nvSpPr>
        <p:spPr>
          <a:xfrm>
            <a:off x="2285984" y="2786058"/>
            <a:ext cx="6429420" cy="1214446"/>
          </a:xfrm>
          <a:prstGeom prst="rect">
            <a:avLst/>
          </a:prstGeom>
          <a:noFill/>
          <a:ln w="19050">
            <a:solidFill>
              <a:schemeClr val="accent6">
                <a:lumMod val="50000"/>
              </a:schemeClr>
            </a:solidFill>
          </a:ln>
        </p:spPr>
        <p:txBody>
          <a:bodyPr vert="horz" anchor="t" anchorCtr="0">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rgbClr val="554003"/>
                </a:solidFill>
                <a:effectLst/>
                <a:uLnTx/>
                <a:uFillTx/>
                <a:latin typeface="Monotype Corsiva" pitchFamily="66" charset="0"/>
                <a:ea typeface="+mj-ea"/>
                <a:cs typeface="Arial" pitchFamily="34" charset="0"/>
              </a:rPr>
              <a:t>Crop monitoring as an E-agriculture tool in developing countries (E-AGRI)</a:t>
            </a:r>
            <a:endParaRPr kumimoji="0" lang="en-GB" sz="3200" b="1" i="0" u="none" strike="noStrike" kern="1200" cap="none" spc="0" normalizeH="0" baseline="0" noProof="0" dirty="0">
              <a:ln>
                <a:noFill/>
              </a:ln>
              <a:solidFill>
                <a:srgbClr val="554003"/>
              </a:solidFill>
              <a:effectLst/>
              <a:uLnTx/>
              <a:uFillTx/>
              <a:latin typeface="Monotype Corsiva" pitchFamily="66" charset="0"/>
              <a:ea typeface="+mj-ea"/>
              <a:cs typeface="Arial" pitchFamily="34" charset="0"/>
            </a:endParaRPr>
          </a:p>
        </p:txBody>
      </p:sp>
      <p:sp>
        <p:nvSpPr>
          <p:cNvPr id="10" name="Rectangle 9"/>
          <p:cNvSpPr/>
          <p:nvPr/>
        </p:nvSpPr>
        <p:spPr>
          <a:xfrm>
            <a:off x="2627784" y="4509120"/>
            <a:ext cx="4812536" cy="523220"/>
          </a:xfrm>
          <a:prstGeom prst="rect">
            <a:avLst/>
          </a:prstGeom>
        </p:spPr>
        <p:txBody>
          <a:bodyPr wrap="none">
            <a:spAutoFit/>
          </a:bodyPr>
          <a:lstStyle/>
          <a:p>
            <a:r>
              <a:rPr lang="en-GB" sz="2800" b="1" i="1" dirty="0" smtClean="0">
                <a:solidFill>
                  <a:srgbClr val="513D03"/>
                </a:solidFill>
                <a:latin typeface="Vivaldi" pitchFamily="66" charset="0"/>
              </a:rPr>
              <a:t>Summary of the first Periodic Review</a:t>
            </a:r>
            <a:endParaRPr lang="en-GB" sz="2800" b="1" dirty="0">
              <a:solidFill>
                <a:srgbClr val="513D03"/>
              </a:solidFill>
              <a:latin typeface="Vivaldi" pitchFamily="66" charset="0"/>
            </a:endParaRPr>
          </a:p>
        </p:txBody>
      </p:sp>
      <p:sp>
        <p:nvSpPr>
          <p:cNvPr id="6" name="Rectangle 5"/>
          <p:cNvSpPr/>
          <p:nvPr/>
        </p:nvSpPr>
        <p:spPr>
          <a:xfrm>
            <a:off x="2483768" y="1052736"/>
            <a:ext cx="4248472" cy="707886"/>
          </a:xfrm>
          <a:prstGeom prst="rect">
            <a:avLst/>
          </a:prstGeom>
        </p:spPr>
        <p:txBody>
          <a:bodyPr wrap="square">
            <a:spAutoFit/>
          </a:bodyPr>
          <a:lstStyle/>
          <a:p>
            <a:r>
              <a:rPr lang="en-GB" sz="2000" b="1" dirty="0" smtClean="0">
                <a:solidFill>
                  <a:srgbClr val="513D03"/>
                </a:solidFill>
              </a:rPr>
              <a:t>FP7 STREP Project </a:t>
            </a:r>
            <a:r>
              <a:rPr lang="en-GB" sz="2000" dirty="0" smtClean="0">
                <a:solidFill>
                  <a:srgbClr val="513D03"/>
                </a:solidFill>
              </a:rPr>
              <a:t>(GA 270351)</a:t>
            </a:r>
          </a:p>
          <a:p>
            <a:r>
              <a:rPr lang="en-GB" sz="2000" dirty="0" smtClean="0">
                <a:solidFill>
                  <a:srgbClr val="513D03"/>
                </a:solidFill>
              </a:rPr>
              <a:t>2</a:t>
            </a:r>
            <a:r>
              <a:rPr lang="en-GB" sz="2000" baseline="30000" dirty="0" smtClean="0">
                <a:solidFill>
                  <a:srgbClr val="513D03"/>
                </a:solidFill>
              </a:rPr>
              <a:t>nd</a:t>
            </a:r>
            <a:r>
              <a:rPr lang="en-GB" sz="2000" dirty="0" smtClean="0">
                <a:solidFill>
                  <a:srgbClr val="513D03"/>
                </a:solidFill>
              </a:rPr>
              <a:t> Progress Meeting (2012-12-10)</a:t>
            </a:r>
            <a:endParaRPr lang="en-GB" sz="2000" dirty="0">
              <a:solidFill>
                <a:srgbClr val="513D03"/>
              </a:solidFill>
            </a:endParaRPr>
          </a:p>
        </p:txBody>
      </p:sp>
      <p:pic>
        <p:nvPicPr>
          <p:cNvPr id="7" name="Picture 6" descr="Copy of fp7-logo transparent.gif"/>
          <p:cNvPicPr>
            <a:picLocks noChangeAspect="1"/>
          </p:cNvPicPr>
          <p:nvPr/>
        </p:nvPicPr>
        <p:blipFill>
          <a:blip r:embed="rId5" cstate="print"/>
          <a:stretch>
            <a:fillRect/>
          </a:stretch>
        </p:blipFill>
        <p:spPr>
          <a:xfrm>
            <a:off x="1259632" y="1052736"/>
            <a:ext cx="1011759" cy="72975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2</a:t>
            </a:r>
            <a:r>
              <a:rPr lang="en-GB" sz="2400" b="1" baseline="30000" dirty="0" smtClean="0">
                <a:solidFill>
                  <a:schemeClr val="accent6">
                    <a:lumMod val="75000"/>
                  </a:schemeClr>
                </a:solidFill>
                <a:latin typeface="Arial" pitchFamily="34" charset="0"/>
                <a:cs typeface="Arial" pitchFamily="34" charset="0"/>
              </a:rPr>
              <a:t>nd</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971600" y="1844824"/>
            <a:ext cx="5635517" cy="3693319"/>
          </a:xfrm>
          <a:prstGeom prst="rect">
            <a:avLst/>
          </a:prstGeom>
          <a:noFill/>
        </p:spPr>
        <p:txBody>
          <a:bodyPr wrap="none" rtlCol="0">
            <a:spAutoFit/>
          </a:bodyPr>
          <a:lstStyle/>
          <a:p>
            <a:r>
              <a:rPr lang="en-US" dirty="0" smtClean="0"/>
              <a:t>Period: The week of </a:t>
            </a:r>
            <a:r>
              <a:rPr lang="en-US" dirty="0"/>
              <a:t> </a:t>
            </a:r>
            <a:r>
              <a:rPr lang="en-US" dirty="0" smtClean="0"/>
              <a:t>XX (18, 25) March or ….1</a:t>
            </a:r>
            <a:r>
              <a:rPr lang="en-US" baseline="30000" dirty="0" smtClean="0"/>
              <a:t>st</a:t>
            </a:r>
            <a:r>
              <a:rPr lang="en-US" dirty="0" smtClean="0"/>
              <a:t>…….</a:t>
            </a:r>
          </a:p>
          <a:p>
            <a:r>
              <a:rPr lang="en-US" dirty="0" smtClean="0"/>
              <a:t>(combined with a </a:t>
            </a:r>
            <a:r>
              <a:rPr lang="en-US" dirty="0" err="1" smtClean="0"/>
              <a:t>BioMA</a:t>
            </a:r>
            <a:r>
              <a:rPr lang="en-US" dirty="0" smtClean="0"/>
              <a:t> training session)</a:t>
            </a:r>
          </a:p>
          <a:p>
            <a:r>
              <a:rPr lang="en-US" dirty="0" smtClean="0"/>
              <a:t>Place:  Morocco</a:t>
            </a:r>
          </a:p>
          <a:p>
            <a:endParaRPr lang="en-US" dirty="0" smtClean="0"/>
          </a:p>
          <a:p>
            <a:r>
              <a:rPr lang="en-US" dirty="0" smtClean="0"/>
              <a:t>Experts / Reviewers:</a:t>
            </a:r>
          </a:p>
          <a:p>
            <a:r>
              <a:rPr lang="nl-BE" b="1" dirty="0" smtClean="0">
                <a:solidFill>
                  <a:srgbClr val="FF0000"/>
                </a:solidFill>
              </a:rPr>
              <a:t>Nikos </a:t>
            </a:r>
            <a:r>
              <a:rPr lang="nl-BE" b="1" dirty="0" err="1" smtClean="0">
                <a:solidFill>
                  <a:srgbClr val="FF0000"/>
                </a:solidFill>
              </a:rPr>
              <a:t>Vogiatzis</a:t>
            </a:r>
            <a:endParaRPr lang="nl-BE" b="1" dirty="0" smtClean="0">
              <a:solidFill>
                <a:srgbClr val="FF0000"/>
              </a:solidFill>
            </a:endParaRPr>
          </a:p>
          <a:p>
            <a:r>
              <a:rPr lang="nl-BE" dirty="0" err="1" smtClean="0"/>
              <a:t>Juergen</a:t>
            </a:r>
            <a:r>
              <a:rPr lang="nl-BE" dirty="0" smtClean="0"/>
              <a:t> </a:t>
            </a:r>
            <a:r>
              <a:rPr lang="nl-BE" dirty="0" err="1" smtClean="0"/>
              <a:t>Kreyssig</a:t>
            </a:r>
            <a:endParaRPr lang="nl-BE" dirty="0" smtClean="0"/>
          </a:p>
          <a:p>
            <a:r>
              <a:rPr lang="nl-BE" dirty="0" err="1" smtClean="0"/>
              <a:t>Daoliang</a:t>
            </a:r>
            <a:r>
              <a:rPr lang="nl-BE" dirty="0" smtClean="0"/>
              <a:t> Li.</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2</a:t>
            </a:r>
            <a:r>
              <a:rPr lang="en-GB" sz="2400" b="1" baseline="30000" dirty="0" smtClean="0">
                <a:solidFill>
                  <a:schemeClr val="accent6">
                    <a:lumMod val="75000"/>
                  </a:schemeClr>
                </a:solidFill>
                <a:latin typeface="Arial" pitchFamily="34" charset="0"/>
                <a:cs typeface="Arial" pitchFamily="34" charset="0"/>
              </a:rPr>
              <a:t>nd</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extBox 1"/>
          <p:cNvSpPr txBox="1"/>
          <p:nvPr/>
        </p:nvSpPr>
        <p:spPr>
          <a:xfrm>
            <a:off x="629575" y="1846993"/>
            <a:ext cx="8118889" cy="3477875"/>
          </a:xfrm>
          <a:prstGeom prst="rect">
            <a:avLst/>
          </a:prstGeom>
          <a:noFill/>
        </p:spPr>
        <p:txBody>
          <a:bodyPr wrap="square" rtlCol="0">
            <a:spAutoFit/>
          </a:bodyPr>
          <a:lstStyle/>
          <a:p>
            <a:r>
              <a:rPr lang="en-US" sz="1000" b="1" dirty="0"/>
              <a:t>Sent:</a:t>
            </a:r>
            <a:r>
              <a:rPr lang="en-US" sz="1000" dirty="0"/>
              <a:t> Thursday, December 06, 2012 12:44 PM</a:t>
            </a:r>
            <a:br>
              <a:rPr lang="en-US" sz="1000" dirty="0"/>
            </a:br>
            <a:r>
              <a:rPr lang="en-US" sz="1000" b="1" dirty="0"/>
              <a:t>To:</a:t>
            </a:r>
            <a:r>
              <a:rPr lang="en-US" sz="1000" dirty="0"/>
              <a:t> Dong </a:t>
            </a:r>
            <a:r>
              <a:rPr lang="en-US" sz="1000" dirty="0" err="1"/>
              <a:t>Qinghan</a:t>
            </a:r>
            <a:r>
              <a:rPr lang="en-US" sz="1000" dirty="0"/>
              <a:t/>
            </a:r>
            <a:br>
              <a:rPr lang="en-US" sz="1000" dirty="0"/>
            </a:br>
            <a:r>
              <a:rPr lang="en-US" sz="1000" b="1" dirty="0"/>
              <a:t>Subject:</a:t>
            </a:r>
            <a:r>
              <a:rPr lang="en-US" sz="1000" dirty="0"/>
              <a:t> E-AGRI project review: not possible on 12-14 March</a:t>
            </a:r>
          </a:p>
          <a:p>
            <a:r>
              <a:rPr lang="en-US" sz="1000" dirty="0"/>
              <a:t>Dear Dong,</a:t>
            </a:r>
          </a:p>
          <a:p>
            <a:r>
              <a:rPr lang="en-US" sz="1000" dirty="0"/>
              <a:t> </a:t>
            </a:r>
          </a:p>
          <a:p>
            <a:r>
              <a:rPr lang="en-US" sz="1000" dirty="0"/>
              <a:t>I regret to inform you that due to changes in the evaluation week for the next call of proposals (ICT call 10), it will now take place on the week of 11-15 March.</a:t>
            </a:r>
          </a:p>
          <a:p>
            <a:r>
              <a:rPr lang="en-US" sz="1000" dirty="0"/>
              <a:t> </a:t>
            </a:r>
          </a:p>
          <a:p>
            <a:r>
              <a:rPr lang="en-US" sz="1000" dirty="0"/>
              <a:t>Therefore, it won't be possible for me to keep the review meeting, workshop and field mission on 12-14 March.</a:t>
            </a:r>
          </a:p>
          <a:p>
            <a:r>
              <a:rPr lang="en-US" sz="1000" dirty="0"/>
              <a:t> </a:t>
            </a:r>
          </a:p>
          <a:p>
            <a:r>
              <a:rPr lang="en-US" sz="1000" dirty="0"/>
              <a:t>The options I would suggest are either re-scheduling (but I guess this will bring problems for your workshop), or just have a review meeting I Brussels some other day, whenever it suits you best.</a:t>
            </a:r>
          </a:p>
          <a:p>
            <a:r>
              <a:rPr lang="en-US" sz="1000" dirty="0"/>
              <a:t> </a:t>
            </a:r>
          </a:p>
          <a:p>
            <a:r>
              <a:rPr lang="en-US" sz="1000" dirty="0"/>
              <a:t>I am really sorry about this, but the </a:t>
            </a:r>
            <a:r>
              <a:rPr lang="en-US" sz="1000" dirty="0" err="1"/>
              <a:t>organisation</a:t>
            </a:r>
            <a:r>
              <a:rPr lang="en-US" sz="1000" dirty="0"/>
              <a:t> of the evaluation has just been confirmed to me, and I have little influence in changing it.</a:t>
            </a:r>
          </a:p>
          <a:p>
            <a:r>
              <a:rPr lang="en-US" sz="1000" dirty="0"/>
              <a:t> </a:t>
            </a:r>
          </a:p>
          <a:p>
            <a:r>
              <a:rPr lang="en-US" sz="1000" dirty="0"/>
              <a:t>Please let me know what you think. Thank you. Best regards,</a:t>
            </a:r>
          </a:p>
          <a:p>
            <a:r>
              <a:rPr lang="en-US" sz="1000" dirty="0"/>
              <a:t> </a:t>
            </a:r>
          </a:p>
          <a:p>
            <a:r>
              <a:rPr lang="en-US" sz="1000" dirty="0"/>
              <a:t> </a:t>
            </a:r>
          </a:p>
          <a:p>
            <a:r>
              <a:rPr lang="en-US" sz="1000" b="1" dirty="0" err="1"/>
              <a:t>Ardiel</a:t>
            </a:r>
            <a:r>
              <a:rPr lang="en-US" sz="1000" b="1" dirty="0"/>
              <a:t> Cabrera</a:t>
            </a:r>
            <a:r>
              <a:rPr lang="en-US" sz="1000" dirty="0"/>
              <a:t> </a:t>
            </a:r>
            <a:br>
              <a:rPr lang="en-US" sz="1000" dirty="0"/>
            </a:br>
            <a:r>
              <a:rPr lang="en-US" sz="1000" b="1" dirty="0"/>
              <a:t>Programme Assistant - EU Policies </a:t>
            </a:r>
            <a:br>
              <a:rPr lang="en-US" sz="1000" b="1" dirty="0"/>
            </a:br>
            <a:r>
              <a:rPr lang="en-US" sz="1000" b="1" dirty="0"/>
              <a:t>DG CONNECT, Unit D.1 "International"</a:t>
            </a:r>
            <a:r>
              <a:rPr lang="en-US" sz="1000" dirty="0"/>
              <a:t> </a:t>
            </a:r>
          </a:p>
          <a:p>
            <a:endParaRPr lang="nl-BE" sz="1000" dirty="0"/>
          </a:p>
        </p:txBody>
      </p:sp>
    </p:spTree>
    <p:extLst>
      <p:ext uri="{BB962C8B-B14F-4D97-AF65-F5344CB8AC3E}">
        <p14:creationId xmlns:p14="http://schemas.microsoft.com/office/powerpoint/2010/main" xmlns="" val="3719013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p>
          <a:p>
            <a:pPr marL="0" marR="0" lvl="0" indent="0" defTabSz="914400" rtl="0" eaLnBrk="1" fontAlgn="auto" latinLnBrk="0" hangingPunct="1">
              <a:lnSpc>
                <a:spcPct val="100000"/>
              </a:lnSpc>
              <a:spcBef>
                <a:spcPct val="0"/>
              </a:spcBef>
              <a:spcAft>
                <a:spcPts val="0"/>
              </a:spcAft>
              <a:buClrTx/>
              <a:buSzTx/>
              <a:buFontTx/>
              <a:buNone/>
              <a:tabLst/>
              <a:defRPr/>
            </a:pPr>
            <a:r>
              <a:rPr lang="en-GB" sz="2400" b="1" dirty="0" smtClean="0">
                <a:solidFill>
                  <a:schemeClr val="accent6">
                    <a:lumMod val="75000"/>
                  </a:schemeClr>
                </a:solidFill>
                <a:latin typeface="Arial" pitchFamily="34" charset="0"/>
                <a:ea typeface="+mj-ea"/>
                <a:cs typeface="Arial" pitchFamily="34" charset="0"/>
              </a:rPr>
              <a:t>  Meeting:</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p:cNvSpPr txBox="1"/>
          <p:nvPr/>
        </p:nvSpPr>
        <p:spPr>
          <a:xfrm>
            <a:off x="251520" y="1700808"/>
            <a:ext cx="4378122" cy="369332"/>
          </a:xfrm>
          <a:prstGeom prst="rect">
            <a:avLst/>
          </a:prstGeom>
          <a:noFill/>
          <a:ln>
            <a:solidFill>
              <a:schemeClr val="accent1"/>
            </a:solidFill>
          </a:ln>
        </p:spPr>
        <p:txBody>
          <a:bodyPr wrap="none" rtlCol="0">
            <a:spAutoFit/>
          </a:bodyPr>
          <a:lstStyle/>
          <a:p>
            <a:r>
              <a:rPr lang="nl-BE" dirty="0" smtClean="0"/>
              <a:t>Time and place: 	May 16 2012, Brussels</a:t>
            </a:r>
            <a:endParaRPr lang="nl-BE" dirty="0"/>
          </a:p>
        </p:txBody>
      </p:sp>
      <p:sp>
        <p:nvSpPr>
          <p:cNvPr id="12" name="TextBox 11"/>
          <p:cNvSpPr txBox="1"/>
          <p:nvPr/>
        </p:nvSpPr>
        <p:spPr>
          <a:xfrm>
            <a:off x="251520" y="2204864"/>
            <a:ext cx="8648586" cy="1477328"/>
          </a:xfrm>
          <a:prstGeom prst="rect">
            <a:avLst/>
          </a:prstGeom>
          <a:noFill/>
          <a:ln>
            <a:solidFill>
              <a:schemeClr val="accent1"/>
            </a:solidFill>
          </a:ln>
        </p:spPr>
        <p:txBody>
          <a:bodyPr wrap="square" rtlCol="0">
            <a:spAutoFit/>
          </a:bodyPr>
          <a:lstStyle/>
          <a:p>
            <a:r>
              <a:rPr lang="en-GB" dirty="0" smtClean="0"/>
              <a:t>European Commission: 	</a:t>
            </a:r>
            <a:r>
              <a:rPr lang="en-GB" dirty="0" err="1" smtClean="0"/>
              <a:t>Ardiel</a:t>
            </a:r>
            <a:r>
              <a:rPr lang="en-GB" dirty="0" smtClean="0"/>
              <a:t> Cabrera, PO</a:t>
            </a:r>
          </a:p>
          <a:p>
            <a:r>
              <a:rPr lang="en-GB" dirty="0" smtClean="0"/>
              <a:t>External Reviewers: 	Dr. Nicolas </a:t>
            </a:r>
            <a:r>
              <a:rPr lang="en-GB" dirty="0" err="1" smtClean="0"/>
              <a:t>Chevrollier</a:t>
            </a:r>
            <a:r>
              <a:rPr lang="en-GB" dirty="0" smtClean="0"/>
              <a:t> (</a:t>
            </a:r>
            <a:r>
              <a:rPr lang="en-GB" dirty="0" err="1" smtClean="0"/>
              <a:t>BoP</a:t>
            </a:r>
            <a:r>
              <a:rPr lang="en-GB" dirty="0" smtClean="0"/>
              <a:t> Innovation </a:t>
            </a:r>
            <a:r>
              <a:rPr lang="en-GB" dirty="0" err="1" smtClean="0"/>
              <a:t>Center</a:t>
            </a:r>
            <a:r>
              <a:rPr lang="en-GB" dirty="0" smtClean="0"/>
              <a:t>, NL)</a:t>
            </a:r>
          </a:p>
          <a:p>
            <a:r>
              <a:rPr lang="en-GB" dirty="0" smtClean="0"/>
              <a:t>			Prof. </a:t>
            </a:r>
            <a:r>
              <a:rPr lang="en-GB" dirty="0" err="1" smtClean="0"/>
              <a:t>Juergeb</a:t>
            </a:r>
            <a:r>
              <a:rPr lang="en-GB" dirty="0" smtClean="0"/>
              <a:t> </a:t>
            </a:r>
            <a:r>
              <a:rPr lang="en-GB" dirty="0" err="1" smtClean="0"/>
              <a:t>Kreyssig</a:t>
            </a:r>
            <a:r>
              <a:rPr lang="en-GB" dirty="0" smtClean="0"/>
              <a:t> (University of Applied Sciences, </a:t>
            </a:r>
            <a:br>
              <a:rPr lang="en-GB" dirty="0" smtClean="0"/>
            </a:br>
            <a:r>
              <a:rPr lang="en-GB" dirty="0" smtClean="0"/>
              <a:t>			</a:t>
            </a:r>
            <a:r>
              <a:rPr lang="en-GB" dirty="0" err="1" smtClean="0"/>
              <a:t>Braunschweig</a:t>
            </a:r>
            <a:r>
              <a:rPr lang="en-GB" dirty="0" smtClean="0"/>
              <a:t>, GE)</a:t>
            </a:r>
          </a:p>
          <a:p>
            <a:r>
              <a:rPr lang="en-GB" dirty="0" smtClean="0"/>
              <a:t>			Prof. </a:t>
            </a:r>
            <a:r>
              <a:rPr lang="en-GB" dirty="0" err="1" smtClean="0"/>
              <a:t>Daoliang</a:t>
            </a:r>
            <a:r>
              <a:rPr lang="en-GB" dirty="0" smtClean="0"/>
              <a:t> Li, (China Agricultural University, CN)</a:t>
            </a:r>
            <a:endParaRPr lang="en-GB" dirty="0"/>
          </a:p>
        </p:txBody>
      </p:sp>
      <p:sp>
        <p:nvSpPr>
          <p:cNvPr id="13" name="TextBox 12"/>
          <p:cNvSpPr txBox="1"/>
          <p:nvPr/>
        </p:nvSpPr>
        <p:spPr>
          <a:xfrm>
            <a:off x="251520" y="4077072"/>
            <a:ext cx="5070619" cy="923330"/>
          </a:xfrm>
          <a:prstGeom prst="rect">
            <a:avLst/>
          </a:prstGeom>
          <a:noFill/>
          <a:ln>
            <a:solidFill>
              <a:schemeClr val="accent1"/>
            </a:solidFill>
          </a:ln>
        </p:spPr>
        <p:txBody>
          <a:bodyPr wrap="none" rtlCol="0">
            <a:spAutoFit/>
          </a:bodyPr>
          <a:lstStyle/>
          <a:p>
            <a:r>
              <a:rPr lang="nl-BE" dirty="0" smtClean="0"/>
              <a:t>E-AGRI consortium:	</a:t>
            </a:r>
            <a:r>
              <a:rPr lang="nl-BE" dirty="0" err="1" smtClean="0"/>
              <a:t>Qinghan</a:t>
            </a:r>
            <a:r>
              <a:rPr lang="nl-BE" dirty="0" smtClean="0"/>
              <a:t> Dong</a:t>
            </a:r>
          </a:p>
          <a:p>
            <a:r>
              <a:rPr lang="nl-BE" dirty="0" smtClean="0"/>
              <a:t>			Allard de Wit</a:t>
            </a:r>
          </a:p>
          <a:p>
            <a:r>
              <a:rPr lang="nl-BE" dirty="0" smtClean="0"/>
              <a:t>			Roberto </a:t>
            </a:r>
            <a:r>
              <a:rPr lang="en-US" dirty="0" smtClean="0"/>
              <a:t>Confalonieri</a:t>
            </a:r>
            <a:endParaRPr lang="nl-B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p>
          <a:p>
            <a:pPr marL="0" marR="0" lvl="0" indent="0" defTabSz="914400" rtl="0" eaLnBrk="1" fontAlgn="auto" latinLnBrk="0" hangingPunct="1">
              <a:lnSpc>
                <a:spcPct val="100000"/>
              </a:lnSpc>
              <a:spcBef>
                <a:spcPct val="0"/>
              </a:spcBef>
              <a:spcAft>
                <a:spcPts val="0"/>
              </a:spcAft>
              <a:buClrTx/>
              <a:buSzTx/>
              <a:buFontTx/>
              <a:buNone/>
              <a:tabLst/>
              <a:defRPr/>
            </a:pPr>
            <a:r>
              <a:rPr lang="en-GB" sz="2400" b="1" dirty="0" smtClean="0">
                <a:solidFill>
                  <a:schemeClr val="accent6">
                    <a:lumMod val="75000"/>
                  </a:schemeClr>
                </a:solidFill>
                <a:latin typeface="Arial" pitchFamily="34" charset="0"/>
                <a:ea typeface="+mj-ea"/>
                <a:cs typeface="Arial" pitchFamily="34" charset="0"/>
              </a:rPr>
              <a:t>  Agenda: </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5" name="Group 24"/>
          <p:cNvGrpSpPr/>
          <p:nvPr/>
        </p:nvGrpSpPr>
        <p:grpSpPr>
          <a:xfrm>
            <a:off x="395536" y="1628800"/>
            <a:ext cx="8136904" cy="3826387"/>
            <a:chOff x="648072" y="2276872"/>
            <a:chExt cx="8136904" cy="3826387"/>
          </a:xfrm>
        </p:grpSpPr>
        <p:grpSp>
          <p:nvGrpSpPr>
            <p:cNvPr id="15" name="Group 14"/>
            <p:cNvGrpSpPr/>
            <p:nvPr/>
          </p:nvGrpSpPr>
          <p:grpSpPr>
            <a:xfrm>
              <a:off x="648072" y="2276872"/>
              <a:ext cx="6881596" cy="2348978"/>
              <a:chOff x="648072" y="2276872"/>
              <a:chExt cx="6881596" cy="2348978"/>
            </a:xfrm>
          </p:grpSpPr>
          <p:sp>
            <p:nvSpPr>
              <p:cNvPr id="16" name="Freeform 15"/>
              <p:cNvSpPr/>
              <p:nvPr/>
            </p:nvSpPr>
            <p:spPr>
              <a:xfrm>
                <a:off x="648072" y="2276872"/>
                <a:ext cx="2510830" cy="1004332"/>
              </a:xfrm>
              <a:custGeom>
                <a:avLst/>
                <a:gdLst>
                  <a:gd name="connsiteX0" fmla="*/ 0 w 2510830"/>
                  <a:gd name="connsiteY0" fmla="*/ 0 h 1004332"/>
                  <a:gd name="connsiteX1" fmla="*/ 2008664 w 2510830"/>
                  <a:gd name="connsiteY1" fmla="*/ 0 h 1004332"/>
                  <a:gd name="connsiteX2" fmla="*/ 2510830 w 2510830"/>
                  <a:gd name="connsiteY2" fmla="*/ 502166 h 1004332"/>
                  <a:gd name="connsiteX3" fmla="*/ 2008664 w 2510830"/>
                  <a:gd name="connsiteY3" fmla="*/ 1004332 h 1004332"/>
                  <a:gd name="connsiteX4" fmla="*/ 0 w 2510830"/>
                  <a:gd name="connsiteY4" fmla="*/ 1004332 h 1004332"/>
                  <a:gd name="connsiteX5" fmla="*/ 502166 w 2510830"/>
                  <a:gd name="connsiteY5" fmla="*/ 502166 h 1004332"/>
                  <a:gd name="connsiteX6" fmla="*/ 0 w 2510830"/>
                  <a:gd name="connsiteY6" fmla="*/ 0 h 100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1004332">
                    <a:moveTo>
                      <a:pt x="0" y="0"/>
                    </a:moveTo>
                    <a:lnTo>
                      <a:pt x="2008664" y="0"/>
                    </a:lnTo>
                    <a:lnTo>
                      <a:pt x="2510830" y="502166"/>
                    </a:lnTo>
                    <a:lnTo>
                      <a:pt x="2008664" y="1004332"/>
                    </a:lnTo>
                    <a:lnTo>
                      <a:pt x="0" y="1004332"/>
                    </a:lnTo>
                    <a:lnTo>
                      <a:pt x="502166" y="502166"/>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6174" tIns="21336" rIns="523502" bIns="21336" numCol="1" spcCol="1270" anchor="ctr" anchorCtr="0">
                <a:noAutofit/>
              </a:bodyPr>
              <a:lstStyle/>
              <a:p>
                <a:pPr lvl="0" algn="ctr" defTabSz="711200">
                  <a:lnSpc>
                    <a:spcPct val="90000"/>
                  </a:lnSpc>
                  <a:spcBef>
                    <a:spcPct val="0"/>
                  </a:spcBef>
                  <a:spcAft>
                    <a:spcPct val="35000"/>
                  </a:spcAft>
                </a:pPr>
                <a:r>
                  <a:rPr lang="nl-BE" sz="1600" b="1" kern="1200" dirty="0" err="1" smtClean="0">
                    <a:solidFill>
                      <a:schemeClr val="accent5">
                        <a:lumMod val="50000"/>
                      </a:schemeClr>
                    </a:solidFill>
                  </a:rPr>
                  <a:t>Presentation</a:t>
                </a:r>
                <a:r>
                  <a:rPr lang="nl-BE" sz="1600" b="1" kern="1200" dirty="0" smtClean="0">
                    <a:solidFill>
                      <a:schemeClr val="accent5">
                        <a:lumMod val="50000"/>
                      </a:schemeClr>
                    </a:solidFill>
                  </a:rPr>
                  <a:t> </a:t>
                </a:r>
                <a:r>
                  <a:rPr lang="nl-BE" sz="1600" b="1" kern="1200" dirty="0" err="1" smtClean="0">
                    <a:solidFill>
                      <a:schemeClr val="accent5">
                        <a:lumMod val="50000"/>
                      </a:schemeClr>
                    </a:solidFill>
                  </a:rPr>
                  <a:t>on</a:t>
                </a:r>
                <a:r>
                  <a:rPr lang="nl-BE" sz="1600" b="1" kern="1200" dirty="0" smtClean="0">
                    <a:solidFill>
                      <a:schemeClr val="accent5">
                        <a:lumMod val="50000"/>
                      </a:schemeClr>
                    </a:solidFill>
                  </a:rPr>
                  <a:t> project management</a:t>
                </a:r>
                <a:endParaRPr lang="nl-BE" sz="1600" b="1" kern="1200" dirty="0">
                  <a:solidFill>
                    <a:schemeClr val="accent5">
                      <a:lumMod val="50000"/>
                    </a:schemeClr>
                  </a:solidFill>
                </a:endParaRPr>
              </a:p>
            </p:txBody>
          </p:sp>
          <p:sp>
            <p:nvSpPr>
              <p:cNvPr id="17" name="Freeform 16"/>
              <p:cNvSpPr/>
              <p:nvPr/>
            </p:nvSpPr>
            <p:spPr>
              <a:xfrm>
                <a:off x="3888432" y="2348880"/>
                <a:ext cx="2510830" cy="1004332"/>
              </a:xfrm>
              <a:custGeom>
                <a:avLst/>
                <a:gdLst>
                  <a:gd name="connsiteX0" fmla="*/ 0 w 2510830"/>
                  <a:gd name="connsiteY0" fmla="*/ 0 h 1004332"/>
                  <a:gd name="connsiteX1" fmla="*/ 2008664 w 2510830"/>
                  <a:gd name="connsiteY1" fmla="*/ 0 h 1004332"/>
                  <a:gd name="connsiteX2" fmla="*/ 2510830 w 2510830"/>
                  <a:gd name="connsiteY2" fmla="*/ 502166 h 1004332"/>
                  <a:gd name="connsiteX3" fmla="*/ 2008664 w 2510830"/>
                  <a:gd name="connsiteY3" fmla="*/ 1004332 h 1004332"/>
                  <a:gd name="connsiteX4" fmla="*/ 0 w 2510830"/>
                  <a:gd name="connsiteY4" fmla="*/ 1004332 h 1004332"/>
                  <a:gd name="connsiteX5" fmla="*/ 502166 w 2510830"/>
                  <a:gd name="connsiteY5" fmla="*/ 502166 h 1004332"/>
                  <a:gd name="connsiteX6" fmla="*/ 0 w 2510830"/>
                  <a:gd name="connsiteY6" fmla="*/ 0 h 100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1004332">
                    <a:moveTo>
                      <a:pt x="0" y="0"/>
                    </a:moveTo>
                    <a:lnTo>
                      <a:pt x="2008664" y="0"/>
                    </a:lnTo>
                    <a:lnTo>
                      <a:pt x="2510830" y="502166"/>
                    </a:lnTo>
                    <a:lnTo>
                      <a:pt x="2008664" y="1004332"/>
                    </a:lnTo>
                    <a:lnTo>
                      <a:pt x="0" y="1004332"/>
                    </a:lnTo>
                    <a:lnTo>
                      <a:pt x="502166" y="502166"/>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66174" tIns="21336" rIns="523502" bIns="21336" numCol="1" spcCol="1270" anchor="ctr" anchorCtr="0">
                <a:noAutofit/>
              </a:bodyPr>
              <a:lstStyle/>
              <a:p>
                <a:pPr lvl="0" algn="ctr" defTabSz="711200">
                  <a:lnSpc>
                    <a:spcPct val="90000"/>
                  </a:lnSpc>
                  <a:spcBef>
                    <a:spcPct val="0"/>
                  </a:spcBef>
                  <a:spcAft>
                    <a:spcPct val="35000"/>
                  </a:spcAft>
                </a:pPr>
                <a:r>
                  <a:rPr lang="en-US" sz="1600" b="1" kern="1200" noProof="0" dirty="0" smtClean="0">
                    <a:solidFill>
                      <a:schemeClr val="accent5">
                        <a:lumMod val="50000"/>
                      </a:schemeClr>
                    </a:solidFill>
                  </a:rPr>
                  <a:t>Presentations </a:t>
                </a:r>
                <a:br>
                  <a:rPr lang="en-US" sz="1600" b="1" kern="1200" noProof="0" dirty="0" smtClean="0">
                    <a:solidFill>
                      <a:schemeClr val="accent5">
                        <a:lumMod val="50000"/>
                      </a:schemeClr>
                    </a:solidFill>
                  </a:rPr>
                </a:br>
                <a:r>
                  <a:rPr lang="en-US" sz="1600" b="1" kern="1200" noProof="0" dirty="0" smtClean="0">
                    <a:solidFill>
                      <a:schemeClr val="accent5">
                        <a:lumMod val="50000"/>
                      </a:schemeClr>
                    </a:solidFill>
                  </a:rPr>
                  <a:t>on WP 2-6</a:t>
                </a:r>
                <a:endParaRPr lang="en-US" sz="1600" b="1" kern="1200" noProof="0" dirty="0">
                  <a:solidFill>
                    <a:schemeClr val="accent5">
                      <a:lumMod val="50000"/>
                    </a:schemeClr>
                  </a:solidFill>
                </a:endParaRPr>
              </a:p>
            </p:txBody>
          </p:sp>
          <p:sp>
            <p:nvSpPr>
              <p:cNvPr id="18" name="Freeform 17"/>
              <p:cNvSpPr/>
              <p:nvPr/>
            </p:nvSpPr>
            <p:spPr>
              <a:xfrm>
                <a:off x="2074726" y="3661191"/>
                <a:ext cx="2510830" cy="964659"/>
              </a:xfrm>
              <a:custGeom>
                <a:avLst/>
                <a:gdLst>
                  <a:gd name="connsiteX0" fmla="*/ 0 w 2510830"/>
                  <a:gd name="connsiteY0" fmla="*/ 0 h 964659"/>
                  <a:gd name="connsiteX1" fmla="*/ 2028501 w 2510830"/>
                  <a:gd name="connsiteY1" fmla="*/ 0 h 964659"/>
                  <a:gd name="connsiteX2" fmla="*/ 2510830 w 2510830"/>
                  <a:gd name="connsiteY2" fmla="*/ 482330 h 964659"/>
                  <a:gd name="connsiteX3" fmla="*/ 2028501 w 2510830"/>
                  <a:gd name="connsiteY3" fmla="*/ 964659 h 964659"/>
                  <a:gd name="connsiteX4" fmla="*/ 0 w 2510830"/>
                  <a:gd name="connsiteY4" fmla="*/ 964659 h 964659"/>
                  <a:gd name="connsiteX5" fmla="*/ 482330 w 2510830"/>
                  <a:gd name="connsiteY5" fmla="*/ 482330 h 964659"/>
                  <a:gd name="connsiteX6" fmla="*/ 0 w 2510830"/>
                  <a:gd name="connsiteY6" fmla="*/ 0 h 96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964659">
                    <a:moveTo>
                      <a:pt x="0" y="0"/>
                    </a:moveTo>
                    <a:lnTo>
                      <a:pt x="2028501" y="0"/>
                    </a:lnTo>
                    <a:lnTo>
                      <a:pt x="2510830" y="482330"/>
                    </a:lnTo>
                    <a:lnTo>
                      <a:pt x="2028501" y="964659"/>
                    </a:lnTo>
                    <a:lnTo>
                      <a:pt x="0" y="964659"/>
                    </a:lnTo>
                    <a:lnTo>
                      <a:pt x="482330" y="482330"/>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50339" tIns="22670" rIns="504999" bIns="22670" numCol="1" spcCol="1270" anchor="ctr" anchorCtr="0">
                <a:noAutofit/>
              </a:bodyPr>
              <a:lstStyle/>
              <a:p>
                <a:pPr lvl="0" algn="ctr" defTabSz="755650">
                  <a:lnSpc>
                    <a:spcPct val="90000"/>
                  </a:lnSpc>
                  <a:spcBef>
                    <a:spcPct val="0"/>
                  </a:spcBef>
                  <a:spcAft>
                    <a:spcPct val="35000"/>
                  </a:spcAft>
                </a:pPr>
                <a:r>
                  <a:rPr lang="en-US" sz="1700" b="1" kern="1200" noProof="0" dirty="0" smtClean="0">
                    <a:solidFill>
                      <a:schemeClr val="accent5">
                        <a:lumMod val="50000"/>
                      </a:schemeClr>
                    </a:solidFill>
                  </a:rPr>
                  <a:t>Deliberation</a:t>
                </a:r>
                <a:endParaRPr lang="en-US" sz="1700" b="1" kern="1200" noProof="0" dirty="0">
                  <a:solidFill>
                    <a:schemeClr val="accent5">
                      <a:lumMod val="50000"/>
                    </a:schemeClr>
                  </a:solidFill>
                </a:endParaRPr>
              </a:p>
            </p:txBody>
          </p:sp>
          <p:sp>
            <p:nvSpPr>
              <p:cNvPr id="19" name="Freeform 18"/>
              <p:cNvSpPr/>
              <p:nvPr/>
            </p:nvSpPr>
            <p:spPr>
              <a:xfrm>
                <a:off x="5018838" y="3607775"/>
                <a:ext cx="2510830" cy="1004332"/>
              </a:xfrm>
              <a:custGeom>
                <a:avLst/>
                <a:gdLst>
                  <a:gd name="connsiteX0" fmla="*/ 0 w 2510830"/>
                  <a:gd name="connsiteY0" fmla="*/ 0 h 1004332"/>
                  <a:gd name="connsiteX1" fmla="*/ 2008664 w 2510830"/>
                  <a:gd name="connsiteY1" fmla="*/ 0 h 1004332"/>
                  <a:gd name="connsiteX2" fmla="*/ 2510830 w 2510830"/>
                  <a:gd name="connsiteY2" fmla="*/ 502166 h 1004332"/>
                  <a:gd name="connsiteX3" fmla="*/ 2008664 w 2510830"/>
                  <a:gd name="connsiteY3" fmla="*/ 1004332 h 1004332"/>
                  <a:gd name="connsiteX4" fmla="*/ 0 w 2510830"/>
                  <a:gd name="connsiteY4" fmla="*/ 1004332 h 1004332"/>
                  <a:gd name="connsiteX5" fmla="*/ 502166 w 2510830"/>
                  <a:gd name="connsiteY5" fmla="*/ 502166 h 1004332"/>
                  <a:gd name="connsiteX6" fmla="*/ 0 w 2510830"/>
                  <a:gd name="connsiteY6" fmla="*/ 0 h 100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1004332">
                    <a:moveTo>
                      <a:pt x="0" y="0"/>
                    </a:moveTo>
                    <a:lnTo>
                      <a:pt x="2008664" y="0"/>
                    </a:lnTo>
                    <a:lnTo>
                      <a:pt x="2510830" y="502166"/>
                    </a:lnTo>
                    <a:lnTo>
                      <a:pt x="2008664" y="1004332"/>
                    </a:lnTo>
                    <a:lnTo>
                      <a:pt x="0" y="1004332"/>
                    </a:lnTo>
                    <a:lnTo>
                      <a:pt x="502166" y="502166"/>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0175" tIns="22670" rIns="524836" bIns="22670" numCol="1" spcCol="1270" anchor="ctr" anchorCtr="0">
                <a:noAutofit/>
              </a:bodyPr>
              <a:lstStyle/>
              <a:p>
                <a:pPr lvl="0" algn="ctr" defTabSz="755650">
                  <a:lnSpc>
                    <a:spcPct val="90000"/>
                  </a:lnSpc>
                  <a:spcBef>
                    <a:spcPct val="0"/>
                  </a:spcBef>
                  <a:spcAft>
                    <a:spcPct val="35000"/>
                  </a:spcAft>
                </a:pPr>
                <a:r>
                  <a:rPr lang="en-US" sz="1700" b="1" kern="1200" noProof="0" dirty="0" smtClean="0">
                    <a:solidFill>
                      <a:schemeClr val="accent5">
                        <a:lumMod val="50000"/>
                      </a:schemeClr>
                    </a:solidFill>
                  </a:rPr>
                  <a:t>Oral comments from Reviewers</a:t>
                </a:r>
                <a:endParaRPr lang="en-US" sz="1700" b="1" kern="1200" noProof="0" dirty="0">
                  <a:solidFill>
                    <a:schemeClr val="accent5">
                      <a:lumMod val="50000"/>
                    </a:schemeClr>
                  </a:solidFill>
                </a:endParaRPr>
              </a:p>
            </p:txBody>
          </p:sp>
        </p:grpSp>
        <p:grpSp>
          <p:nvGrpSpPr>
            <p:cNvPr id="20" name="Group 19"/>
            <p:cNvGrpSpPr/>
            <p:nvPr/>
          </p:nvGrpSpPr>
          <p:grpSpPr>
            <a:xfrm>
              <a:off x="3419872" y="5085184"/>
              <a:ext cx="5365104" cy="1018075"/>
              <a:chOff x="2074726" y="3607775"/>
              <a:chExt cx="5365104" cy="1018075"/>
            </a:xfrm>
          </p:grpSpPr>
          <p:sp>
            <p:nvSpPr>
              <p:cNvPr id="23" name="Freeform 22"/>
              <p:cNvSpPr/>
              <p:nvPr/>
            </p:nvSpPr>
            <p:spPr>
              <a:xfrm>
                <a:off x="2074726" y="3661191"/>
                <a:ext cx="2510830" cy="964659"/>
              </a:xfrm>
              <a:custGeom>
                <a:avLst/>
                <a:gdLst>
                  <a:gd name="connsiteX0" fmla="*/ 0 w 2510830"/>
                  <a:gd name="connsiteY0" fmla="*/ 0 h 964659"/>
                  <a:gd name="connsiteX1" fmla="*/ 2028501 w 2510830"/>
                  <a:gd name="connsiteY1" fmla="*/ 0 h 964659"/>
                  <a:gd name="connsiteX2" fmla="*/ 2510830 w 2510830"/>
                  <a:gd name="connsiteY2" fmla="*/ 482330 h 964659"/>
                  <a:gd name="connsiteX3" fmla="*/ 2028501 w 2510830"/>
                  <a:gd name="connsiteY3" fmla="*/ 964659 h 964659"/>
                  <a:gd name="connsiteX4" fmla="*/ 0 w 2510830"/>
                  <a:gd name="connsiteY4" fmla="*/ 964659 h 964659"/>
                  <a:gd name="connsiteX5" fmla="*/ 482330 w 2510830"/>
                  <a:gd name="connsiteY5" fmla="*/ 482330 h 964659"/>
                  <a:gd name="connsiteX6" fmla="*/ 0 w 2510830"/>
                  <a:gd name="connsiteY6" fmla="*/ 0 h 96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964659">
                    <a:moveTo>
                      <a:pt x="0" y="0"/>
                    </a:moveTo>
                    <a:lnTo>
                      <a:pt x="2028501" y="0"/>
                    </a:lnTo>
                    <a:lnTo>
                      <a:pt x="2510830" y="482330"/>
                    </a:lnTo>
                    <a:lnTo>
                      <a:pt x="2028501" y="964659"/>
                    </a:lnTo>
                    <a:lnTo>
                      <a:pt x="0" y="964659"/>
                    </a:lnTo>
                    <a:lnTo>
                      <a:pt x="482330" y="482330"/>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50339" tIns="22670" rIns="504999" bIns="22670" numCol="1" spcCol="1270" anchor="ctr" anchorCtr="0">
                <a:noAutofit/>
              </a:bodyPr>
              <a:lstStyle/>
              <a:p>
                <a:pPr lvl="0" algn="ctr" defTabSz="755650">
                  <a:lnSpc>
                    <a:spcPct val="90000"/>
                  </a:lnSpc>
                  <a:spcBef>
                    <a:spcPct val="0"/>
                  </a:spcBef>
                  <a:spcAft>
                    <a:spcPct val="35000"/>
                  </a:spcAft>
                </a:pPr>
                <a:r>
                  <a:rPr lang="en-US" sz="1700" b="1" kern="1200" noProof="0" dirty="0" smtClean="0">
                    <a:solidFill>
                      <a:schemeClr val="accent5">
                        <a:lumMod val="50000"/>
                      </a:schemeClr>
                    </a:solidFill>
                  </a:rPr>
                  <a:t>Review Report (2 weeks later)</a:t>
                </a:r>
                <a:endParaRPr lang="en-US" sz="1700" b="1" kern="1200" noProof="0" dirty="0">
                  <a:solidFill>
                    <a:schemeClr val="accent5">
                      <a:lumMod val="50000"/>
                    </a:schemeClr>
                  </a:solidFill>
                </a:endParaRPr>
              </a:p>
            </p:txBody>
          </p:sp>
          <p:sp>
            <p:nvSpPr>
              <p:cNvPr id="24" name="Freeform 23"/>
              <p:cNvSpPr/>
              <p:nvPr/>
            </p:nvSpPr>
            <p:spPr>
              <a:xfrm>
                <a:off x="5018838" y="3607775"/>
                <a:ext cx="2420992" cy="1004332"/>
              </a:xfrm>
              <a:custGeom>
                <a:avLst/>
                <a:gdLst>
                  <a:gd name="connsiteX0" fmla="*/ 0 w 2510830"/>
                  <a:gd name="connsiteY0" fmla="*/ 0 h 1004332"/>
                  <a:gd name="connsiteX1" fmla="*/ 2008664 w 2510830"/>
                  <a:gd name="connsiteY1" fmla="*/ 0 h 1004332"/>
                  <a:gd name="connsiteX2" fmla="*/ 2510830 w 2510830"/>
                  <a:gd name="connsiteY2" fmla="*/ 502166 h 1004332"/>
                  <a:gd name="connsiteX3" fmla="*/ 2008664 w 2510830"/>
                  <a:gd name="connsiteY3" fmla="*/ 1004332 h 1004332"/>
                  <a:gd name="connsiteX4" fmla="*/ 0 w 2510830"/>
                  <a:gd name="connsiteY4" fmla="*/ 1004332 h 1004332"/>
                  <a:gd name="connsiteX5" fmla="*/ 502166 w 2510830"/>
                  <a:gd name="connsiteY5" fmla="*/ 502166 h 1004332"/>
                  <a:gd name="connsiteX6" fmla="*/ 0 w 2510830"/>
                  <a:gd name="connsiteY6" fmla="*/ 0 h 100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0830" h="1004332">
                    <a:moveTo>
                      <a:pt x="0" y="0"/>
                    </a:moveTo>
                    <a:lnTo>
                      <a:pt x="2008664" y="0"/>
                    </a:lnTo>
                    <a:lnTo>
                      <a:pt x="2510830" y="502166"/>
                    </a:lnTo>
                    <a:lnTo>
                      <a:pt x="2008664" y="1004332"/>
                    </a:lnTo>
                    <a:lnTo>
                      <a:pt x="0" y="1004332"/>
                    </a:lnTo>
                    <a:lnTo>
                      <a:pt x="502166" y="502166"/>
                    </a:lnTo>
                    <a:lnTo>
                      <a:pt x="0" y="0"/>
                    </a:lnTo>
                    <a:close/>
                  </a:path>
                </a:pathLst>
              </a:custGeom>
              <a:solidFill>
                <a:schemeClr val="accent5">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70175" tIns="22670" rIns="524836" bIns="22670" numCol="1" spcCol="1270" anchor="ctr" anchorCtr="0">
                <a:noAutofit/>
              </a:bodyPr>
              <a:lstStyle/>
              <a:p>
                <a:pPr lvl="0" algn="ctr" defTabSz="755650">
                  <a:lnSpc>
                    <a:spcPct val="90000"/>
                  </a:lnSpc>
                  <a:spcBef>
                    <a:spcPct val="0"/>
                  </a:spcBef>
                  <a:spcAft>
                    <a:spcPct val="35000"/>
                  </a:spcAft>
                </a:pPr>
                <a:r>
                  <a:rPr lang="en-US" sz="1700" b="1" kern="1200" noProof="0" dirty="0" err="1" smtClean="0">
                    <a:solidFill>
                      <a:schemeClr val="accent5">
                        <a:lumMod val="50000"/>
                      </a:schemeClr>
                    </a:solidFill>
                  </a:rPr>
                  <a:t>Recommen-dations</a:t>
                </a:r>
                <a:r>
                  <a:rPr lang="en-US" sz="1700" b="1" kern="1200" noProof="0" dirty="0" smtClean="0">
                    <a:solidFill>
                      <a:schemeClr val="accent5">
                        <a:lumMod val="50000"/>
                      </a:schemeClr>
                    </a:solidFill>
                  </a:rPr>
                  <a:t/>
                </a:r>
                <a:br>
                  <a:rPr lang="en-US" sz="1700" b="1" kern="1200" noProof="0" dirty="0" smtClean="0">
                    <a:solidFill>
                      <a:schemeClr val="accent5">
                        <a:lumMod val="50000"/>
                      </a:schemeClr>
                    </a:solidFill>
                  </a:rPr>
                </a:br>
                <a:r>
                  <a:rPr lang="en-US" sz="1700" b="1" kern="1200" noProof="0" dirty="0" smtClean="0">
                    <a:solidFill>
                      <a:schemeClr val="accent5">
                        <a:lumMod val="50000"/>
                      </a:schemeClr>
                    </a:solidFill>
                  </a:rPr>
                  <a:t> from Commission</a:t>
                </a:r>
                <a:endParaRPr lang="en-US" sz="1700" b="1" kern="1200" noProof="0" dirty="0">
                  <a:solidFill>
                    <a:schemeClr val="accent5">
                      <a:lumMod val="50000"/>
                    </a:schemeClr>
                  </a:solidFill>
                </a:endParaRPr>
              </a:p>
            </p:txBody>
          </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3"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4"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521674" y="764704"/>
            <a:ext cx="6609502" cy="369332"/>
          </a:xfrm>
          <a:prstGeom prst="rect">
            <a:avLst/>
          </a:prstGeom>
          <a:noFill/>
        </p:spPr>
        <p:txBody>
          <a:bodyPr wrap="none" rtlCol="0">
            <a:spAutoFit/>
          </a:bodyPr>
          <a:lstStyle/>
          <a:p>
            <a:r>
              <a:rPr lang="en-US" dirty="0" smtClean="0"/>
              <a:t>Oral Comments from reviewers (email from PO on 16/05/2012)</a:t>
            </a:r>
            <a:endParaRPr lang="en-US" dirty="0"/>
          </a:p>
        </p:txBody>
      </p:sp>
      <p:graphicFrame>
        <p:nvGraphicFramePr>
          <p:cNvPr id="8" name="Table 7"/>
          <p:cNvGraphicFramePr>
            <a:graphicFrameLocks noGrp="1"/>
          </p:cNvGraphicFramePr>
          <p:nvPr/>
        </p:nvGraphicFramePr>
        <p:xfrm>
          <a:off x="611560" y="1412776"/>
          <a:ext cx="8064896" cy="4089400"/>
        </p:xfrm>
        <a:graphic>
          <a:graphicData uri="http://schemas.openxmlformats.org/drawingml/2006/table">
            <a:tbl>
              <a:tblPr firstRow="1" bandRow="1">
                <a:tableStyleId>{5C22544A-7EE6-4342-B048-85BDC9FD1C3A}</a:tableStyleId>
              </a:tblPr>
              <a:tblGrid>
                <a:gridCol w="1418824"/>
                <a:gridCol w="4053784"/>
                <a:gridCol w="2592288"/>
              </a:tblGrid>
              <a:tr h="370840">
                <a:tc>
                  <a:txBody>
                    <a:bodyPr/>
                    <a:lstStyle/>
                    <a:p>
                      <a:r>
                        <a:rPr lang="en-US" sz="1600" dirty="0" smtClean="0"/>
                        <a:t>Activities / WP</a:t>
                      </a:r>
                      <a:endParaRPr lang="en-US" sz="1600" dirty="0"/>
                    </a:p>
                  </a:txBody>
                  <a:tcPr/>
                </a:tc>
                <a:tc>
                  <a:txBody>
                    <a:bodyPr/>
                    <a:lstStyle/>
                    <a:p>
                      <a:r>
                        <a:rPr lang="en-US" sz="1600" dirty="0" smtClean="0"/>
                        <a:t>Remarks</a:t>
                      </a:r>
                      <a:endParaRPr lang="en-US" sz="1600" dirty="0"/>
                    </a:p>
                  </a:txBody>
                  <a:tcPr/>
                </a:tc>
                <a:tc>
                  <a:txBody>
                    <a:bodyPr/>
                    <a:lstStyle/>
                    <a:p>
                      <a:r>
                        <a:rPr lang="en-US" sz="1600" dirty="0" smtClean="0"/>
                        <a:t>Comment from the</a:t>
                      </a:r>
                      <a:r>
                        <a:rPr lang="en-US" sz="1600" baseline="0" dirty="0" smtClean="0"/>
                        <a:t> project coordinator (PC)</a:t>
                      </a:r>
                      <a:endParaRPr lang="en-US" sz="1600" dirty="0"/>
                    </a:p>
                  </a:txBody>
                  <a:tcPr/>
                </a:tc>
              </a:tr>
              <a:tr h="370840">
                <a:tc>
                  <a:txBody>
                    <a:bodyPr/>
                    <a:lstStyle/>
                    <a:p>
                      <a:r>
                        <a:rPr lang="en-US" sz="1400" dirty="0" smtClean="0"/>
                        <a:t>Management</a:t>
                      </a:r>
                      <a:endParaRPr lang="en-US" sz="1400" dirty="0"/>
                    </a:p>
                  </a:txBody>
                  <a:tcPr/>
                </a:tc>
                <a:tc>
                  <a:txBody>
                    <a:bodyPr/>
                    <a:lstStyle/>
                    <a:p>
                      <a:pPr marL="88900" indent="-88900" algn="just">
                        <a:buFont typeface="Arial" pitchFamily="34" charset="0"/>
                        <a:buChar char="•"/>
                      </a:pPr>
                      <a:r>
                        <a:rPr lang="en-US" sz="1400" dirty="0" smtClean="0"/>
                        <a:t>Non conformity to the EC Periodic</a:t>
                      </a:r>
                      <a:r>
                        <a:rPr lang="en-US" sz="1400" baseline="0" dirty="0" smtClean="0"/>
                        <a:t> Report (PR) model</a:t>
                      </a:r>
                      <a:endParaRPr lang="en-US" sz="1400" dirty="0" smtClean="0"/>
                    </a:p>
                    <a:p>
                      <a:pPr marL="88900" indent="-88900" algn="just">
                        <a:buFont typeface="Arial" pitchFamily="34" charset="0"/>
                        <a:buChar char="•"/>
                      </a:pPr>
                      <a:r>
                        <a:rPr lang="en-US" sz="1400" dirty="0" smtClean="0"/>
                        <a:t>Missing the account of use of resources (UOR)</a:t>
                      </a:r>
                      <a:endParaRPr lang="en-US" sz="1400" dirty="0"/>
                    </a:p>
                  </a:txBody>
                  <a:tcPr/>
                </a:tc>
                <a:tc>
                  <a:txBody>
                    <a:bodyPr/>
                    <a:lstStyle/>
                    <a:p>
                      <a:pPr marL="88900" indent="-88900">
                        <a:buFont typeface="Arial" pitchFamily="34" charset="0"/>
                        <a:buChar char="•"/>
                      </a:pPr>
                      <a:r>
                        <a:rPr lang="en-US" sz="1400" dirty="0" smtClean="0"/>
                        <a:t>Knowledge</a:t>
                      </a:r>
                      <a:r>
                        <a:rPr lang="en-US" sz="1400" baseline="0" dirty="0" smtClean="0"/>
                        <a:t> lacking from both PC and  (new) PO</a:t>
                      </a:r>
                    </a:p>
                    <a:p>
                      <a:pPr marL="88900" indent="-88900">
                        <a:buFont typeface="Arial" pitchFamily="34" charset="0"/>
                        <a:buChar char="•"/>
                      </a:pPr>
                      <a:r>
                        <a:rPr lang="en-US" sz="1400" baseline="0" dirty="0" smtClean="0"/>
                        <a:t>Resubmission on 31/05/2012</a:t>
                      </a:r>
                      <a:endParaRPr lang="en-US" sz="1400" dirty="0" smtClean="0"/>
                    </a:p>
                  </a:txBody>
                  <a:tcPr/>
                </a:tc>
              </a:tr>
              <a:tr h="370840">
                <a:tc>
                  <a:txBody>
                    <a:bodyPr/>
                    <a:lstStyle/>
                    <a:p>
                      <a:endParaRPr lang="en-US" sz="1400" dirty="0"/>
                    </a:p>
                  </a:txBody>
                  <a:tcPr/>
                </a:tc>
                <a:tc>
                  <a:txBody>
                    <a:bodyPr/>
                    <a:lstStyle/>
                    <a:p>
                      <a:pPr marL="88900" indent="-88900">
                        <a:buFont typeface="Arial" pitchFamily="34" charset="0"/>
                        <a:buChar char="•"/>
                      </a:pPr>
                      <a:r>
                        <a:rPr lang="en-US" sz="1400" dirty="0" smtClean="0"/>
                        <a:t>A  </a:t>
                      </a:r>
                      <a:r>
                        <a:rPr lang="en-US" sz="1400" baseline="0" dirty="0" smtClean="0"/>
                        <a:t>dissemination plan is requested</a:t>
                      </a:r>
                      <a:endParaRPr lang="en-US" sz="1400" dirty="0"/>
                    </a:p>
                  </a:txBody>
                  <a:tcPr/>
                </a:tc>
                <a:tc>
                  <a:txBody>
                    <a:bodyPr/>
                    <a:lstStyle/>
                    <a:p>
                      <a:pPr marL="88900" indent="-88900">
                        <a:buFont typeface="Arial" pitchFamily="34" charset="0"/>
                        <a:buChar char="•"/>
                      </a:pPr>
                      <a:r>
                        <a:rPr lang="en-US" sz="1400" dirty="0" smtClean="0"/>
                        <a:t> New</a:t>
                      </a:r>
                      <a:r>
                        <a:rPr lang="en-US" sz="1400" baseline="0" dirty="0" smtClean="0"/>
                        <a:t> deliverable on dissemination agreed</a:t>
                      </a:r>
                      <a:endParaRPr lang="en-US" sz="1400" dirty="0"/>
                    </a:p>
                  </a:txBody>
                  <a:tcPr/>
                </a:tc>
              </a:tr>
              <a:tr h="370840">
                <a:tc>
                  <a:txBody>
                    <a:bodyPr/>
                    <a:lstStyle/>
                    <a:p>
                      <a:r>
                        <a:rPr lang="en-US" sz="1400" dirty="0" smtClean="0"/>
                        <a:t>WP2</a:t>
                      </a:r>
                      <a:endParaRPr lang="en-US" sz="1400" dirty="0"/>
                    </a:p>
                  </a:txBody>
                  <a:tcPr/>
                </a:tc>
                <a:tc>
                  <a:txBody>
                    <a:bodyPr/>
                    <a:lstStyle/>
                    <a:p>
                      <a:pPr>
                        <a:buFont typeface="Arial" pitchFamily="34" charset="0"/>
                        <a:buChar char="•"/>
                      </a:pPr>
                      <a:r>
                        <a:rPr lang="en-US" sz="1400" baseline="0" dirty="0" smtClean="0"/>
                        <a:t> Resubmission of D21.3 (</a:t>
                      </a:r>
                      <a:r>
                        <a:rPr lang="en-US" sz="1400" dirty="0" smtClean="0"/>
                        <a:t>Merge of the </a:t>
                      </a:r>
                      <a:r>
                        <a:rPr lang="en-US" sz="1400" baseline="0" dirty="0" smtClean="0"/>
                        <a:t>part A&amp;B) </a:t>
                      </a:r>
                    </a:p>
                    <a:p>
                      <a:pPr>
                        <a:buFont typeface="Arial" pitchFamily="34" charset="0"/>
                        <a:buChar char="•"/>
                      </a:pPr>
                      <a:r>
                        <a:rPr lang="en-US" sz="1400" baseline="0" dirty="0" smtClean="0"/>
                        <a:t> Resubmission of D23.1</a:t>
                      </a:r>
                    </a:p>
                    <a:p>
                      <a:pPr>
                        <a:buFont typeface="Arial" pitchFamily="34" charset="0"/>
                        <a:buChar char="•"/>
                      </a:pPr>
                      <a:r>
                        <a:rPr lang="en-US" sz="1400" baseline="0" dirty="0" smtClean="0"/>
                        <a:t> New deadline for D22.1 (30/06/2012)</a:t>
                      </a:r>
                    </a:p>
                    <a:p>
                      <a:pPr>
                        <a:buFont typeface="Arial" pitchFamily="34" charset="0"/>
                        <a:buChar char="•"/>
                      </a:pPr>
                      <a:r>
                        <a:rPr lang="en-US" sz="1400" baseline="0" dirty="0" smtClean="0"/>
                        <a:t> New deadline for D22.2 (31/08/2012)</a:t>
                      </a:r>
                    </a:p>
                    <a:p>
                      <a:pPr>
                        <a:buFont typeface="Arial" pitchFamily="34" charset="0"/>
                        <a:buChar char="•"/>
                      </a:pPr>
                      <a:r>
                        <a:rPr lang="en-US" sz="1400" baseline="0" dirty="0" smtClean="0"/>
                        <a:t> New deadline for D23.2 (31/01/2013)</a:t>
                      </a:r>
                      <a:endParaRPr lang="en-US" sz="1400" dirty="0"/>
                    </a:p>
                  </a:txBody>
                  <a:tcPr/>
                </a:tc>
                <a:tc>
                  <a:txBody>
                    <a:bodyPr/>
                    <a:lstStyle/>
                    <a:p>
                      <a:pPr marL="88900" indent="-88900">
                        <a:buFont typeface="Arial" pitchFamily="34" charset="0"/>
                        <a:buChar char="•"/>
                      </a:pPr>
                      <a:r>
                        <a:rPr lang="en-US" sz="1400" dirty="0" smtClean="0"/>
                        <a:t> Resubmission agreed for one month after</a:t>
                      </a:r>
                      <a:r>
                        <a:rPr lang="en-US" sz="1400" baseline="0" dirty="0" smtClean="0"/>
                        <a:t> </a:t>
                      </a:r>
                      <a:r>
                        <a:rPr lang="en-US" sz="1400" dirty="0" smtClean="0"/>
                        <a:t>reception of review report</a:t>
                      </a:r>
                      <a:endParaRPr lang="en-US" sz="1400" dirty="0"/>
                    </a:p>
                  </a:txBody>
                  <a:tcPr/>
                </a:tc>
              </a:tr>
              <a:tr h="370840">
                <a:tc>
                  <a:txBody>
                    <a:bodyPr/>
                    <a:lstStyle/>
                    <a:p>
                      <a:r>
                        <a:rPr lang="en-US" sz="1400" dirty="0" smtClean="0"/>
                        <a:t>WP3</a:t>
                      </a:r>
                      <a:endParaRPr lang="en-US" sz="1400" dirty="0"/>
                    </a:p>
                  </a:txBody>
                  <a:tcPr/>
                </a:tc>
                <a:tc>
                  <a:txBody>
                    <a:bodyPr/>
                    <a:lstStyle/>
                    <a:p>
                      <a:pPr>
                        <a:buFont typeface="Arial" pitchFamily="34" charset="0"/>
                        <a:buChar char="•"/>
                      </a:pPr>
                      <a:r>
                        <a:rPr lang="en-US" sz="1400" dirty="0" smtClean="0"/>
                        <a:t> Resubmission of D31.1 </a:t>
                      </a:r>
                      <a:r>
                        <a:rPr lang="en-US" sz="1400" baseline="0" dirty="0" smtClean="0"/>
                        <a:t>(</a:t>
                      </a:r>
                      <a:r>
                        <a:rPr lang="en-US" sz="1400" dirty="0" smtClean="0"/>
                        <a:t>Merge of the </a:t>
                      </a:r>
                      <a:r>
                        <a:rPr lang="en-US" sz="1400" baseline="0" dirty="0" smtClean="0"/>
                        <a:t>part A&amp;B) </a:t>
                      </a:r>
                    </a:p>
                    <a:p>
                      <a:pPr>
                        <a:buFont typeface="Arial" pitchFamily="34" charset="0"/>
                        <a:buChar char="•"/>
                      </a:pPr>
                      <a:r>
                        <a:rPr lang="en-US" sz="1400" baseline="0" dirty="0" smtClean="0"/>
                        <a:t> Delay justification letter for approved D32.1</a:t>
                      </a:r>
                    </a:p>
                    <a:p>
                      <a:pPr>
                        <a:buFont typeface="Arial" pitchFamily="34" charset="0"/>
                        <a:buChar char="•"/>
                      </a:pPr>
                      <a:r>
                        <a:rPr lang="en-US" sz="1400" baseline="0" dirty="0" smtClean="0"/>
                        <a:t> No critics on D34.1  </a:t>
                      </a:r>
                      <a:endParaRPr lang="en-US" sz="1400" dirty="0" smtClean="0"/>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 Agreed for one month after</a:t>
                      </a:r>
                      <a:r>
                        <a:rPr lang="en-US" sz="1400" baseline="0" dirty="0" smtClean="0"/>
                        <a:t> </a:t>
                      </a:r>
                      <a:r>
                        <a:rPr lang="en-US" sz="1400" dirty="0" smtClean="0"/>
                        <a:t>reception of review report</a:t>
                      </a:r>
                    </a:p>
                    <a:p>
                      <a:pPr marL="88900" indent="-88900">
                        <a:buFont typeface="Arial" pitchFamily="34" charset="0"/>
                        <a:buChar char="•"/>
                      </a:pPr>
                      <a:endParaRPr lang="en-US" sz="1400" dirty="0"/>
                    </a:p>
                  </a:txBody>
                  <a:tcPr/>
                </a:tc>
              </a:tr>
              <a:tr h="370840">
                <a:tc>
                  <a:txBody>
                    <a:bodyPr/>
                    <a:lstStyle/>
                    <a:p>
                      <a:r>
                        <a:rPr lang="en-US" sz="1400" dirty="0" smtClean="0"/>
                        <a:t>WP4</a:t>
                      </a:r>
                      <a:endParaRPr lang="en-US" sz="1400" dirty="0"/>
                    </a:p>
                  </a:txBody>
                  <a:tcPr/>
                </a:tc>
                <a:tc>
                  <a:txBody>
                    <a:bodyPr/>
                    <a:lstStyle/>
                    <a:p>
                      <a:pPr>
                        <a:buFont typeface="Arial" pitchFamily="34" charset="0"/>
                        <a:buChar char="•"/>
                      </a:pPr>
                      <a:r>
                        <a:rPr lang="en-US" sz="1400" dirty="0" smtClean="0"/>
                        <a:t> D41.1 duplication of D21.3 to be discussed</a:t>
                      </a:r>
                      <a:endParaRPr lang="en-US" sz="1400" dirty="0"/>
                    </a:p>
                  </a:txBody>
                  <a:tcPr/>
                </a:tc>
                <a:tc>
                  <a:txBody>
                    <a:bodyPr/>
                    <a:lstStyle/>
                    <a:p>
                      <a:pPr marL="88900" indent="-88900">
                        <a:buFont typeface="Arial" pitchFamily="34" charset="0"/>
                        <a:buChar char="•"/>
                      </a:pPr>
                      <a:endParaRPr lang="en-US" sz="1400" dirty="0"/>
                    </a:p>
                  </a:txBody>
                  <a:tcPr/>
                </a:tc>
              </a:tr>
            </a:tbl>
          </a:graphicData>
        </a:graphic>
      </p:graphicFrame>
      <p:sp>
        <p:nvSpPr>
          <p:cNvPr id="12" name="TextBox 11"/>
          <p:cNvSpPr txBox="1"/>
          <p:nvPr/>
        </p:nvSpPr>
        <p:spPr>
          <a:xfrm>
            <a:off x="1763688" y="5949280"/>
            <a:ext cx="4711546" cy="369332"/>
          </a:xfrm>
          <a:prstGeom prst="rect">
            <a:avLst/>
          </a:prstGeom>
          <a:noFill/>
          <a:ln>
            <a:solidFill>
              <a:schemeClr val="tx1"/>
            </a:solidFill>
          </a:ln>
        </p:spPr>
        <p:txBody>
          <a:bodyPr wrap="none" rtlCol="0">
            <a:spAutoFit/>
          </a:bodyPr>
          <a:lstStyle/>
          <a:p>
            <a:r>
              <a:rPr lang="en-US" dirty="0" smtClean="0"/>
              <a:t>Review Report was expected on 15/06/2012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555776" y="764704"/>
            <a:ext cx="5968301" cy="369332"/>
          </a:xfrm>
          <a:prstGeom prst="rect">
            <a:avLst/>
          </a:prstGeom>
          <a:noFill/>
          <a:ln>
            <a:noFill/>
          </a:ln>
        </p:spPr>
        <p:txBody>
          <a:bodyPr wrap="none" rtlCol="0">
            <a:spAutoFit/>
          </a:bodyPr>
          <a:lstStyle/>
          <a:p>
            <a:r>
              <a:rPr lang="en-US" dirty="0" smtClean="0"/>
              <a:t>Review Report and EC recommendations on </a:t>
            </a:r>
            <a:r>
              <a:rPr lang="en-US" b="1" dirty="0" smtClean="0">
                <a:solidFill>
                  <a:srgbClr val="FF0000"/>
                </a:solidFill>
              </a:rPr>
              <a:t>10/08/2013</a:t>
            </a:r>
            <a:endParaRPr lang="en-US" b="1" dirty="0">
              <a:solidFill>
                <a:srgbClr val="FF0000"/>
              </a:solidFill>
            </a:endParaRPr>
          </a:p>
        </p:txBody>
      </p:sp>
      <p:graphicFrame>
        <p:nvGraphicFramePr>
          <p:cNvPr id="8" name="Table 7"/>
          <p:cNvGraphicFramePr>
            <a:graphicFrameLocks noGrp="1"/>
          </p:cNvGraphicFramePr>
          <p:nvPr/>
        </p:nvGraphicFramePr>
        <p:xfrm>
          <a:off x="395536" y="1340768"/>
          <a:ext cx="8280920" cy="4724400"/>
        </p:xfrm>
        <a:graphic>
          <a:graphicData uri="http://schemas.openxmlformats.org/drawingml/2006/table">
            <a:tbl>
              <a:tblPr firstRow="1" bandRow="1">
                <a:tableStyleId>{5C22544A-7EE6-4342-B048-85BDC9FD1C3A}</a:tableStyleId>
              </a:tblPr>
              <a:tblGrid>
                <a:gridCol w="1456828"/>
                <a:gridCol w="2905442"/>
                <a:gridCol w="3918650"/>
              </a:tblGrid>
              <a:tr h="370840">
                <a:tc>
                  <a:txBody>
                    <a:bodyPr/>
                    <a:lstStyle/>
                    <a:p>
                      <a:r>
                        <a:rPr lang="en-US" sz="1600" dirty="0" smtClean="0"/>
                        <a:t>Activities / WP</a:t>
                      </a:r>
                      <a:endParaRPr lang="en-US" sz="1600" dirty="0"/>
                    </a:p>
                  </a:txBody>
                  <a:tcPr/>
                </a:tc>
                <a:tc>
                  <a:txBody>
                    <a:bodyPr/>
                    <a:lstStyle/>
                    <a:p>
                      <a:r>
                        <a:rPr lang="en-US" sz="1600" noProof="0" smtClean="0"/>
                        <a:t>Review and recommendations</a:t>
                      </a:r>
                      <a:endParaRPr lang="en-US" sz="1600" noProof="0"/>
                    </a:p>
                  </a:txBody>
                  <a:tcPr/>
                </a:tc>
                <a:tc>
                  <a:txBody>
                    <a:bodyPr/>
                    <a:lstStyle/>
                    <a:p>
                      <a:r>
                        <a:rPr lang="en-US" sz="1600" dirty="0" smtClean="0"/>
                        <a:t>Corrective action</a:t>
                      </a:r>
                      <a:endParaRPr lang="en-US" sz="1600" dirty="0"/>
                    </a:p>
                  </a:txBody>
                  <a:tcPr/>
                </a:tc>
              </a:tr>
              <a:tr h="370840">
                <a:tc>
                  <a:txBody>
                    <a:bodyPr/>
                    <a:lstStyle/>
                    <a:p>
                      <a:r>
                        <a:rPr lang="en-US" sz="1400" dirty="0" smtClean="0"/>
                        <a:t>Management</a:t>
                      </a:r>
                      <a:endParaRPr lang="en-US" sz="1400" dirty="0"/>
                    </a:p>
                  </a:txBody>
                  <a:tcPr/>
                </a:tc>
                <a:tc>
                  <a:txBody>
                    <a:bodyPr/>
                    <a:lstStyle/>
                    <a:p>
                      <a:pPr marL="88900" indent="-88900" algn="l">
                        <a:buFont typeface="Arial" pitchFamily="34" charset="0"/>
                        <a:buChar char="•"/>
                      </a:pPr>
                      <a:r>
                        <a:rPr lang="en-US" sz="1400" noProof="0" dirty="0" smtClean="0"/>
                        <a:t>Delay on deliverable submission is largely pointed</a:t>
                      </a:r>
                    </a:p>
                    <a:p>
                      <a:pPr marL="88900" indent="-88900" algn="l">
                        <a:buFont typeface="Arial" pitchFamily="34" charset="0"/>
                        <a:buChar char="•"/>
                      </a:pPr>
                      <a:endParaRPr lang="en-US" sz="1400" noProof="0" dirty="0" smtClean="0"/>
                    </a:p>
                    <a:p>
                      <a:pPr marL="88900" indent="-88900" algn="l">
                        <a:buFont typeface="Arial" pitchFamily="34" charset="0"/>
                        <a:buChar char="•"/>
                      </a:pPr>
                      <a:endParaRPr lang="en-US" sz="1400" noProof="0" dirty="0" smtClean="0"/>
                    </a:p>
                    <a:p>
                      <a:pPr marL="88900" indent="-88900" algn="l">
                        <a:buFont typeface="Arial" pitchFamily="34" charset="0"/>
                        <a:buChar char="•"/>
                      </a:pPr>
                      <a:endParaRPr lang="en-US" sz="1400" noProof="0" dirty="0" smtClean="0"/>
                    </a:p>
                    <a:p>
                      <a:pPr marL="88900" indent="-88900" algn="l">
                        <a:buFont typeface="Arial" pitchFamily="34" charset="0"/>
                        <a:buChar char="•"/>
                      </a:pPr>
                      <a:endParaRPr lang="en-US" sz="1400" noProof="0" dirty="0" smtClean="0"/>
                    </a:p>
                    <a:p>
                      <a:pPr marL="88900" indent="-88900" algn="l">
                        <a:buFont typeface="Arial" pitchFamily="34" charset="0"/>
                        <a:buChar char="•"/>
                      </a:pPr>
                      <a:endParaRPr lang="en-US" sz="1400" noProof="0" dirty="0" smtClean="0"/>
                    </a:p>
                    <a:p>
                      <a:pPr marL="88900" indent="-88900" algn="l">
                        <a:buFont typeface="Arial" pitchFamily="34" charset="0"/>
                        <a:buChar char="•"/>
                      </a:pPr>
                      <a:r>
                        <a:rPr lang="en-US" sz="1400" noProof="0" dirty="0" smtClean="0"/>
                        <a:t>Quality of the deliverable</a:t>
                      </a:r>
                    </a:p>
                    <a:p>
                      <a:pPr marL="88900" indent="-88900" algn="l">
                        <a:buFont typeface="Arial" pitchFamily="34" charset="0"/>
                        <a:buNone/>
                      </a:pPr>
                      <a:endParaRPr lang="en-US" sz="1400" noProof="0" dirty="0" smtClean="0"/>
                    </a:p>
                    <a:p>
                      <a:pPr marL="88900" indent="-88900" algn="l">
                        <a:buFont typeface="Arial" pitchFamily="34" charset="0"/>
                        <a:buChar char="•"/>
                      </a:pPr>
                      <a:r>
                        <a:rPr lang="en-US" sz="1400" noProof="0" dirty="0" smtClean="0"/>
                        <a:t>Commitment and expertise of partners was questioned</a:t>
                      </a:r>
                    </a:p>
                    <a:p>
                      <a:pPr marL="88900" indent="-88900" algn="l">
                        <a:buFont typeface="Arial" pitchFamily="34" charset="0"/>
                        <a:buNone/>
                      </a:pPr>
                      <a:endParaRPr lang="en-US" sz="1400" noProof="0" dirty="0" smtClean="0"/>
                    </a:p>
                    <a:p>
                      <a:pPr marL="88900" indent="-88900" algn="l">
                        <a:buFont typeface="Arial" pitchFamily="34" charset="0"/>
                        <a:buChar char="•"/>
                      </a:pPr>
                      <a:r>
                        <a:rPr lang="en-US" sz="1400" noProof="0" dirty="0" smtClean="0"/>
                        <a:t>Promotional activities</a:t>
                      </a:r>
                      <a:r>
                        <a:rPr lang="en-US" sz="1400" baseline="0" noProof="0" dirty="0" smtClean="0"/>
                        <a:t> have to be enhanced</a:t>
                      </a:r>
                    </a:p>
                    <a:p>
                      <a:pPr marL="88900" indent="-88900" algn="l">
                        <a:buFont typeface="Arial" pitchFamily="34" charset="0"/>
                        <a:buChar char="•"/>
                      </a:pPr>
                      <a:endParaRPr lang="en-US" sz="1400" baseline="0" noProof="0" dirty="0" smtClean="0"/>
                    </a:p>
                    <a:p>
                      <a:pPr marL="88900" indent="-88900" algn="l">
                        <a:buFont typeface="Arial" pitchFamily="34" charset="0"/>
                        <a:buChar char="•"/>
                      </a:pPr>
                      <a:endParaRPr lang="en-US" sz="1400" baseline="0" noProof="0" dirty="0" smtClean="0"/>
                    </a:p>
                    <a:p>
                      <a:pPr marL="88900" indent="-88900" algn="l">
                        <a:buFont typeface="Arial" pitchFamily="34" charset="0"/>
                        <a:buChar char="•"/>
                      </a:pPr>
                      <a:r>
                        <a:rPr lang="en-US" sz="1400" baseline="0" noProof="0" dirty="0" smtClean="0"/>
                        <a:t>Biannual report</a:t>
                      </a:r>
                    </a:p>
                    <a:p>
                      <a:pPr marL="88900" indent="-88900" algn="l">
                        <a:buFont typeface="Arial" pitchFamily="34" charset="0"/>
                        <a:buChar char="•"/>
                      </a:pPr>
                      <a:endParaRPr lang="en-US" sz="1400" baseline="0" noProof="0" dirty="0" smtClean="0"/>
                    </a:p>
                    <a:p>
                      <a:pPr marL="88900" indent="-88900" algn="l">
                        <a:buFont typeface="Arial" pitchFamily="34" charset="0"/>
                        <a:buChar char="•"/>
                      </a:pPr>
                      <a:r>
                        <a:rPr lang="en-US" sz="1400" baseline="0" noProof="0" dirty="0" smtClean="0"/>
                        <a:t>Dissemination Plan</a:t>
                      </a:r>
                      <a:endParaRPr lang="en-US" sz="1400" noProof="0" dirty="0" smtClean="0"/>
                    </a:p>
                  </a:txBody>
                  <a:tcPr/>
                </a:tc>
                <a:tc>
                  <a:txBody>
                    <a:bodyPr/>
                    <a:lstStyle/>
                    <a:p>
                      <a:pPr marL="88900" indent="-88900">
                        <a:buFont typeface="Arial" pitchFamily="34" charset="0"/>
                        <a:buChar char="•"/>
                      </a:pPr>
                      <a:r>
                        <a:rPr lang="en-US" sz="1400" i="1" dirty="0" smtClean="0"/>
                        <a:t>While the Consortium privileges the content and quality of work rather the strict administrative schedules, the reviewers considered</a:t>
                      </a:r>
                      <a:r>
                        <a:rPr lang="en-US" sz="1400" i="1" baseline="0" dirty="0" smtClean="0"/>
                        <a:t> all these delays as important deviation to work plan. Any delay (deviation) on deliverables should be better managed, using early notice, justification letter, etc..</a:t>
                      </a:r>
                    </a:p>
                    <a:p>
                      <a:pPr marL="88900" indent="-88900">
                        <a:buFont typeface="Arial" pitchFamily="34" charset="0"/>
                        <a:buChar char="•"/>
                      </a:pPr>
                      <a:r>
                        <a:rPr lang="en-US" sz="1400" i="1" baseline="0" dirty="0" smtClean="0"/>
                        <a:t>More attention should be given to the quality of deliverables (language, layout…)</a:t>
                      </a:r>
                    </a:p>
                    <a:p>
                      <a:pPr marL="88900" indent="-88900">
                        <a:buFont typeface="Arial" pitchFamily="34" charset="0"/>
                        <a:buChar char="•"/>
                      </a:pPr>
                      <a:r>
                        <a:rPr lang="en-US" sz="1400" i="1" baseline="0" dirty="0" smtClean="0"/>
                        <a:t>Compromise between partners is the best sign of commitment in Commission’s eyes</a:t>
                      </a:r>
                    </a:p>
                    <a:p>
                      <a:pPr marL="88900" indent="-88900">
                        <a:buFont typeface="Arial" pitchFamily="34" charset="0"/>
                        <a:buNone/>
                      </a:pPr>
                      <a:endParaRPr lang="en-US" sz="1400" i="1" baseline="0" dirty="0" smtClean="0"/>
                    </a:p>
                    <a:p>
                      <a:pPr marL="88900" indent="-88900">
                        <a:buFont typeface="Arial" pitchFamily="34" charset="0"/>
                        <a:buChar char="•"/>
                      </a:pPr>
                      <a:r>
                        <a:rPr lang="en-US" sz="1400" i="1" dirty="0" smtClean="0"/>
                        <a:t>Much promotion during the first two Workshops. Planning 2-3 publications in Morocco and China – Anhui official (agro) journals?</a:t>
                      </a:r>
                    </a:p>
                    <a:p>
                      <a:pPr marL="88900" indent="-88900">
                        <a:buFont typeface="Arial" pitchFamily="34" charset="0"/>
                        <a:buChar char="•"/>
                      </a:pPr>
                      <a:r>
                        <a:rPr lang="en-US" sz="1400" i="1" dirty="0" smtClean="0"/>
                        <a:t>New</a:t>
                      </a:r>
                      <a:r>
                        <a:rPr lang="en-US" sz="1400" i="1" baseline="0" dirty="0" smtClean="0"/>
                        <a:t> report will be submitted after this meeting.</a:t>
                      </a:r>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i="1" baseline="0" dirty="0" smtClean="0"/>
                        <a:t> </a:t>
                      </a:r>
                      <a:r>
                        <a:rPr lang="en-US" sz="1400" dirty="0" smtClean="0"/>
                        <a:t>Submitted on 30/08/2012</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555776" y="764704"/>
            <a:ext cx="5968301" cy="369332"/>
          </a:xfrm>
          <a:prstGeom prst="rect">
            <a:avLst/>
          </a:prstGeom>
          <a:noFill/>
          <a:ln>
            <a:noFill/>
          </a:ln>
        </p:spPr>
        <p:txBody>
          <a:bodyPr wrap="none" rtlCol="0">
            <a:spAutoFit/>
          </a:bodyPr>
          <a:lstStyle/>
          <a:p>
            <a:r>
              <a:rPr lang="en-US" dirty="0" smtClean="0"/>
              <a:t>Review Report and EC recommendations on </a:t>
            </a:r>
            <a:r>
              <a:rPr lang="en-US" b="1" dirty="0" smtClean="0">
                <a:solidFill>
                  <a:srgbClr val="FF0000"/>
                </a:solidFill>
              </a:rPr>
              <a:t>10/08/2013</a:t>
            </a:r>
            <a:endParaRPr lang="en-US" b="1" dirty="0">
              <a:solidFill>
                <a:srgbClr val="FF0000"/>
              </a:solidFill>
            </a:endParaRPr>
          </a:p>
        </p:txBody>
      </p:sp>
      <p:graphicFrame>
        <p:nvGraphicFramePr>
          <p:cNvPr id="8" name="Table 7"/>
          <p:cNvGraphicFramePr>
            <a:graphicFrameLocks noGrp="1"/>
          </p:cNvGraphicFramePr>
          <p:nvPr/>
        </p:nvGraphicFramePr>
        <p:xfrm>
          <a:off x="611560" y="1412776"/>
          <a:ext cx="8064896" cy="4389120"/>
        </p:xfrm>
        <a:graphic>
          <a:graphicData uri="http://schemas.openxmlformats.org/drawingml/2006/table">
            <a:tbl>
              <a:tblPr firstRow="1" bandRow="1">
                <a:tableStyleId>{5C22544A-7EE6-4342-B048-85BDC9FD1C3A}</a:tableStyleId>
              </a:tblPr>
              <a:tblGrid>
                <a:gridCol w="1418824"/>
                <a:gridCol w="4125792"/>
                <a:gridCol w="2520280"/>
              </a:tblGrid>
              <a:tr h="370840">
                <a:tc>
                  <a:txBody>
                    <a:bodyPr/>
                    <a:lstStyle/>
                    <a:p>
                      <a:r>
                        <a:rPr lang="en-US" sz="1600" dirty="0" smtClean="0"/>
                        <a:t>Activities / WP</a:t>
                      </a:r>
                      <a:endParaRPr lang="en-US" sz="1600" dirty="0"/>
                    </a:p>
                  </a:txBody>
                  <a:tcPr/>
                </a:tc>
                <a:tc>
                  <a:txBody>
                    <a:bodyPr/>
                    <a:lstStyle/>
                    <a:p>
                      <a:pPr algn="l"/>
                      <a:r>
                        <a:rPr lang="en-US" sz="1600" dirty="0" smtClean="0"/>
                        <a:t>Title and recommendations</a:t>
                      </a:r>
                      <a:endParaRPr lang="en-US" sz="1600" dirty="0"/>
                    </a:p>
                  </a:txBody>
                  <a:tcPr/>
                </a:tc>
                <a:tc>
                  <a:txBody>
                    <a:bodyPr/>
                    <a:lstStyle/>
                    <a:p>
                      <a:r>
                        <a:rPr lang="en-US" sz="1600" dirty="0" smtClean="0"/>
                        <a:t>Action</a:t>
                      </a:r>
                      <a:endParaRPr lang="en-US" sz="1600" dirty="0"/>
                    </a:p>
                  </a:txBody>
                  <a:tcPr/>
                </a:tc>
              </a:tr>
              <a:tr h="370840">
                <a:tc>
                  <a:txBody>
                    <a:bodyPr/>
                    <a:lstStyle/>
                    <a:p>
                      <a:r>
                        <a:rPr lang="en-US" sz="1400" dirty="0" smtClean="0"/>
                        <a:t>WP1</a:t>
                      </a:r>
                      <a:endParaRPr lang="en-US" sz="1400" dirty="0"/>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New submission of the Periodic</a:t>
                      </a:r>
                      <a:r>
                        <a:rPr lang="en-US" sz="1400" baseline="0" dirty="0" smtClean="0"/>
                        <a:t> Report (PR) using EC model including “use of resources” (UOR)</a:t>
                      </a:r>
                      <a:endParaRPr lang="en-US" sz="1400" dirty="0" smtClean="0"/>
                    </a:p>
                    <a:p>
                      <a:pPr marL="88900" indent="-88900" algn="l">
                        <a:buFont typeface="Arial" pitchFamily="34" charset="0"/>
                        <a:buChar char="•"/>
                      </a:pPr>
                      <a:endParaRPr lang="en-US" sz="1400" dirty="0"/>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Submitted on 2012/05/30</a:t>
                      </a:r>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baseline="0" dirty="0" smtClean="0"/>
                        <a:t>Financial Report (FR) </a:t>
                      </a:r>
                      <a:r>
                        <a:rPr lang="en-US" sz="1400" dirty="0" smtClean="0"/>
                        <a:t>in compliance</a:t>
                      </a:r>
                      <a:r>
                        <a:rPr lang="en-US" sz="1400" baseline="0" dirty="0" smtClean="0"/>
                        <a:t> with </a:t>
                      </a:r>
                      <a:r>
                        <a:rPr lang="en-US" sz="1400" dirty="0" smtClean="0"/>
                        <a:t>UOR </a:t>
                      </a:r>
                      <a:r>
                        <a:rPr lang="en-US" sz="1400" baseline="0" dirty="0" smtClean="0"/>
                        <a:t>submitted on 25/06/2012</a:t>
                      </a:r>
                      <a:endParaRPr lang="en-US" sz="1400" dirty="0" smtClean="0"/>
                    </a:p>
                    <a:p>
                      <a:pPr marL="88900" indent="-88900">
                        <a:buFont typeface="Arial" pitchFamily="34" charset="0"/>
                        <a:buChar char="•"/>
                      </a:pPr>
                      <a:endParaRPr lang="en-US" sz="1400" dirty="0"/>
                    </a:p>
                  </a:txBody>
                  <a:tcPr/>
                </a:tc>
              </a:tr>
              <a:tr h="370840">
                <a:tc>
                  <a:txBody>
                    <a:bodyPr/>
                    <a:lstStyle/>
                    <a:p>
                      <a:r>
                        <a:rPr lang="en-US" sz="1400" dirty="0" smtClean="0"/>
                        <a:t>WP2:</a:t>
                      </a:r>
                    </a:p>
                    <a:p>
                      <a:endParaRPr lang="en-US" sz="1400" dirty="0"/>
                    </a:p>
                  </a:txBody>
                  <a:tcPr/>
                </a:tc>
                <a:tc>
                  <a:txBody>
                    <a:bodyPr/>
                    <a:lstStyle/>
                    <a:p>
                      <a:pPr marL="88900" indent="-88900" algn="l">
                        <a:buFont typeface="Arial" pitchFamily="34" charset="0"/>
                        <a:buChar char="•"/>
                      </a:pPr>
                      <a:r>
                        <a:rPr lang="en-US" sz="1400" dirty="0" smtClean="0"/>
                        <a:t>Re-submission: </a:t>
                      </a:r>
                    </a:p>
                    <a:p>
                      <a:pPr marL="538163" indent="-179388" algn="l">
                        <a:buFont typeface="Courier New" pitchFamily="49" charset="0"/>
                        <a:buChar char="o"/>
                      </a:pPr>
                      <a:r>
                        <a:rPr lang="en-US" sz="1400" dirty="0" smtClean="0"/>
                        <a:t>D21.3 </a:t>
                      </a:r>
                      <a:r>
                        <a:rPr lang="en-US" sz="1400" baseline="0" dirty="0" smtClean="0"/>
                        <a:t> </a:t>
                      </a:r>
                      <a:r>
                        <a:rPr lang="en-US" sz="1400" i="1" dirty="0" smtClean="0"/>
                        <a:t>Regional statistic database</a:t>
                      </a:r>
                      <a:r>
                        <a:rPr lang="en-US" sz="1400" dirty="0" smtClean="0"/>
                        <a:t>: merging 2 parts</a:t>
                      </a:r>
                    </a:p>
                    <a:p>
                      <a:pPr marL="538163" indent="-179388" algn="l">
                        <a:buFont typeface="Courier New" pitchFamily="49" charset="0"/>
                        <a:buChar char="o"/>
                      </a:pPr>
                      <a:r>
                        <a:rPr lang="en-US" sz="1400" baseline="0" dirty="0" smtClean="0"/>
                        <a:t>D23.1 Usability </a:t>
                      </a:r>
                      <a:r>
                        <a:rPr lang="en-US" sz="1400" i="1" baseline="0" dirty="0" smtClean="0"/>
                        <a:t>Report for CGMS application for Anhui</a:t>
                      </a:r>
                      <a:r>
                        <a:rPr lang="en-US" sz="1400" baseline="0" dirty="0" smtClean="0"/>
                        <a:t>: mitigating missing data, conclusion</a:t>
                      </a:r>
                      <a:endParaRPr lang="en-US" sz="1400" dirty="0" smtClean="0"/>
                    </a:p>
                    <a:p>
                      <a:pPr algn="l">
                        <a:buFont typeface="Arial" pitchFamily="34" charset="0"/>
                        <a:buChar char="•"/>
                      </a:pPr>
                      <a:r>
                        <a:rPr lang="en-US" sz="1400" baseline="0" dirty="0" smtClean="0"/>
                        <a:t> New deadlines </a:t>
                      </a:r>
                    </a:p>
                    <a:p>
                      <a:pPr marL="538163" indent="-179388" algn="l">
                        <a:buFont typeface="Courier New" pitchFamily="49" charset="0"/>
                        <a:buChar char="o"/>
                      </a:pPr>
                      <a:r>
                        <a:rPr lang="en-US" sz="1400" i="1" baseline="0" dirty="0" smtClean="0"/>
                        <a:t>D22.1 Usability Report for CGMS application for Morocco </a:t>
                      </a:r>
                      <a:r>
                        <a:rPr lang="en-US" sz="1400" baseline="0" dirty="0" smtClean="0"/>
                        <a:t>(30/09/2012)</a:t>
                      </a:r>
                    </a:p>
                    <a:p>
                      <a:pPr marL="538163" indent="-179388" algn="l">
                        <a:buFont typeface="Courier New" pitchFamily="49" charset="0"/>
                        <a:buChar char="o"/>
                      </a:pPr>
                      <a:r>
                        <a:rPr lang="en-US" sz="1400" i="1" baseline="0" dirty="0" smtClean="0"/>
                        <a:t>D22.2  Strategy report on CGMS adaptation for Morocco </a:t>
                      </a:r>
                      <a:r>
                        <a:rPr lang="en-US" sz="1400" baseline="0" dirty="0" smtClean="0"/>
                        <a:t>(30/10/2012)</a:t>
                      </a:r>
                    </a:p>
                    <a:p>
                      <a:pPr marL="538163" indent="-179388" algn="l">
                        <a:buFont typeface="Courier New" pitchFamily="49" charset="0"/>
                        <a:buChar char="o"/>
                      </a:pPr>
                      <a:r>
                        <a:rPr lang="en-US" sz="1400" i="1" baseline="0" dirty="0" smtClean="0">
                          <a:solidFill>
                            <a:srgbClr val="FF0000"/>
                          </a:solidFill>
                        </a:rPr>
                        <a:t>D23.2  Strategy Report on CGMS adaptation for Anhui </a:t>
                      </a:r>
                      <a:r>
                        <a:rPr lang="en-US" sz="1400" baseline="0" dirty="0" smtClean="0">
                          <a:solidFill>
                            <a:srgbClr val="FF0000"/>
                          </a:solidFill>
                        </a:rPr>
                        <a:t>(31/12/2012)</a:t>
                      </a:r>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Submitted on 23/06/2012</a:t>
                      </a:r>
                    </a:p>
                    <a:p>
                      <a:pPr marL="88900" indent="-88900">
                        <a:buFont typeface="Arial" pitchFamily="34" charset="0"/>
                        <a:buChar char="•"/>
                      </a:pPr>
                      <a:endParaRPr lang="en-US" sz="1400" dirty="0" smtClean="0"/>
                    </a:p>
                    <a:p>
                      <a:pPr marL="88900" indent="-88900">
                        <a:buFont typeface="Arial" pitchFamily="34" charset="0"/>
                        <a:buChar char="•"/>
                      </a:pPr>
                      <a:r>
                        <a:rPr lang="en-US" sz="1400" dirty="0" smtClean="0"/>
                        <a:t>Submitted on 04/07/2012</a:t>
                      </a:r>
                    </a:p>
                    <a:p>
                      <a:pPr marL="88900" indent="-88900">
                        <a:buFont typeface="Arial" pitchFamily="34" charset="0"/>
                        <a:buChar char="•"/>
                      </a:pPr>
                      <a:endParaRPr lang="en-US" sz="1400" dirty="0" smtClean="0"/>
                    </a:p>
                    <a:p>
                      <a:pPr marL="88900" indent="-88900">
                        <a:buFont typeface="Arial" pitchFamily="34" charset="0"/>
                        <a:buChar char="•"/>
                      </a:pPr>
                      <a:endParaRPr lang="en-US" sz="1400" dirty="0" smtClean="0"/>
                    </a:p>
                    <a:p>
                      <a:pPr marL="88900" indent="-88900">
                        <a:buFont typeface="Arial" pitchFamily="34" charset="0"/>
                        <a:buChar char="•"/>
                      </a:pPr>
                      <a:endParaRPr lang="en-US" sz="1400" dirty="0" smtClean="0"/>
                    </a:p>
                    <a:p>
                      <a:pPr marL="88900" indent="-88900">
                        <a:buFont typeface="Arial" pitchFamily="34" charset="0"/>
                        <a:buChar char="•"/>
                      </a:pPr>
                      <a:r>
                        <a:rPr lang="en-US" sz="1400" dirty="0" smtClean="0"/>
                        <a:t>Submitted on 26/06/2012</a:t>
                      </a:r>
                    </a:p>
                    <a:p>
                      <a:pPr marL="88900" indent="-88900">
                        <a:buFont typeface="Arial" pitchFamily="34" charset="0"/>
                        <a:buChar char="•"/>
                      </a:pPr>
                      <a:endParaRPr lang="en-US" sz="1400" dirty="0" smtClean="0"/>
                    </a:p>
                    <a:p>
                      <a:pPr marL="88900" indent="-88900">
                        <a:buFont typeface="Arial" pitchFamily="34" charset="0"/>
                        <a:buChar char="•"/>
                      </a:pPr>
                      <a:r>
                        <a:rPr lang="en-US" sz="1400" dirty="0" smtClean="0"/>
                        <a:t>Submitted on 21/09/2012</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3"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4"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555776" y="764704"/>
            <a:ext cx="5968301" cy="369332"/>
          </a:xfrm>
          <a:prstGeom prst="rect">
            <a:avLst/>
          </a:prstGeom>
          <a:noFill/>
          <a:ln>
            <a:noFill/>
          </a:ln>
        </p:spPr>
        <p:txBody>
          <a:bodyPr wrap="none" rtlCol="0">
            <a:spAutoFit/>
          </a:bodyPr>
          <a:lstStyle/>
          <a:p>
            <a:r>
              <a:rPr lang="en-US" dirty="0" smtClean="0"/>
              <a:t>Review Report and EC recommendations on </a:t>
            </a:r>
            <a:r>
              <a:rPr lang="en-US" b="1" dirty="0" smtClean="0">
                <a:solidFill>
                  <a:srgbClr val="FF0000"/>
                </a:solidFill>
              </a:rPr>
              <a:t>10/08/2013</a:t>
            </a:r>
            <a:endParaRPr lang="en-US" b="1" dirty="0">
              <a:solidFill>
                <a:srgbClr val="FF0000"/>
              </a:solidFill>
            </a:endParaRPr>
          </a:p>
        </p:txBody>
      </p:sp>
      <p:graphicFrame>
        <p:nvGraphicFramePr>
          <p:cNvPr id="8" name="Table 7"/>
          <p:cNvGraphicFramePr>
            <a:graphicFrameLocks noGrp="1"/>
          </p:cNvGraphicFramePr>
          <p:nvPr/>
        </p:nvGraphicFramePr>
        <p:xfrm>
          <a:off x="683567" y="1412777"/>
          <a:ext cx="7992889" cy="4689364"/>
        </p:xfrm>
        <a:graphic>
          <a:graphicData uri="http://schemas.openxmlformats.org/drawingml/2006/table">
            <a:tbl>
              <a:tblPr firstRow="1" bandRow="1">
                <a:tableStyleId>{5C22544A-7EE6-4342-B048-85BDC9FD1C3A}</a:tableStyleId>
              </a:tblPr>
              <a:tblGrid>
                <a:gridCol w="1406156"/>
                <a:gridCol w="4088955"/>
                <a:gridCol w="2497778"/>
              </a:tblGrid>
              <a:tr h="553665">
                <a:tc>
                  <a:txBody>
                    <a:bodyPr/>
                    <a:lstStyle/>
                    <a:p>
                      <a:r>
                        <a:rPr lang="en-US" sz="1600" dirty="0" smtClean="0"/>
                        <a:t>Activities / WP</a:t>
                      </a:r>
                      <a:endParaRPr lang="en-US" sz="1600" dirty="0"/>
                    </a:p>
                  </a:txBody>
                  <a:tcPr/>
                </a:tc>
                <a:tc>
                  <a:txBody>
                    <a:bodyPr/>
                    <a:lstStyle/>
                    <a:p>
                      <a:pPr algn="l"/>
                      <a:r>
                        <a:rPr lang="en-US" sz="1600" dirty="0" smtClean="0"/>
                        <a:t>Deliverables and recommendations</a:t>
                      </a:r>
                      <a:endParaRPr lang="en-US" sz="1600" dirty="0"/>
                    </a:p>
                  </a:txBody>
                  <a:tcPr/>
                </a:tc>
                <a:tc>
                  <a:txBody>
                    <a:bodyPr/>
                    <a:lstStyle/>
                    <a:p>
                      <a:r>
                        <a:rPr lang="en-US" sz="1600" dirty="0" smtClean="0"/>
                        <a:t>Action</a:t>
                      </a:r>
                      <a:endParaRPr lang="en-US" sz="1600" dirty="0"/>
                    </a:p>
                  </a:txBody>
                  <a:tcPr/>
                </a:tc>
              </a:tr>
              <a:tr h="2127240">
                <a:tc>
                  <a:txBody>
                    <a:bodyPr/>
                    <a:lstStyle/>
                    <a:p>
                      <a:r>
                        <a:rPr lang="en-US" sz="1400" dirty="0" smtClean="0"/>
                        <a:t>WP3</a:t>
                      </a:r>
                      <a:endParaRPr lang="en-US" sz="1400" dirty="0"/>
                    </a:p>
                  </a:txBody>
                  <a:tcPr/>
                </a:tc>
                <a:tc>
                  <a:txBody>
                    <a:bodyPr/>
                    <a:lstStyle/>
                    <a:p>
                      <a:pPr>
                        <a:buFont typeface="Arial" pitchFamily="34" charset="0"/>
                        <a:buChar char="•"/>
                      </a:pPr>
                      <a:r>
                        <a:rPr lang="en-US" sz="1400" dirty="0" smtClean="0"/>
                        <a:t> Resubmission: </a:t>
                      </a:r>
                    </a:p>
                    <a:p>
                      <a:pPr marL="538163" indent="-179388">
                        <a:buFont typeface="Courier New" pitchFamily="49" charset="0"/>
                        <a:buChar char="o"/>
                      </a:pPr>
                      <a:r>
                        <a:rPr lang="en-US" sz="1400" dirty="0" smtClean="0"/>
                        <a:t>D31.1 </a:t>
                      </a:r>
                      <a:r>
                        <a:rPr lang="en-US" sz="1400" i="1" dirty="0" smtClean="0"/>
                        <a:t>Ground data collection Report : </a:t>
                      </a:r>
                      <a:r>
                        <a:rPr lang="en-US" sz="1400" dirty="0" smtClean="0"/>
                        <a:t>Merge of the </a:t>
                      </a:r>
                      <a:r>
                        <a:rPr lang="en-US" sz="1400" baseline="0" dirty="0" smtClean="0"/>
                        <a:t>part A&amp;B </a:t>
                      </a:r>
                    </a:p>
                    <a:p>
                      <a:pPr marL="88900" indent="-88900">
                        <a:buFont typeface="Arial" pitchFamily="34" charset="0"/>
                        <a:buChar char="•"/>
                      </a:pPr>
                      <a:r>
                        <a:rPr lang="en-US" sz="1400" baseline="0" dirty="0" smtClean="0"/>
                        <a:t>Delay justification letter: </a:t>
                      </a:r>
                    </a:p>
                    <a:p>
                      <a:pPr marL="538163" indent="-179388">
                        <a:buFont typeface="Courier New" pitchFamily="49" charset="0"/>
                        <a:buChar char="o"/>
                      </a:pPr>
                      <a:r>
                        <a:rPr lang="en-US" sz="1400" baseline="0" dirty="0" smtClean="0"/>
                        <a:t>D32.1: </a:t>
                      </a:r>
                      <a:r>
                        <a:rPr lang="en-US" sz="1400" i="1" baseline="0" dirty="0" smtClean="0"/>
                        <a:t>Sensitivity</a:t>
                      </a:r>
                      <a:r>
                        <a:rPr lang="en-US" sz="1400" baseline="0" dirty="0" smtClean="0"/>
                        <a:t> </a:t>
                      </a:r>
                      <a:r>
                        <a:rPr lang="en-US" sz="1400" i="1" baseline="0" dirty="0" smtClean="0"/>
                        <a:t>Analysis</a:t>
                      </a:r>
                      <a:r>
                        <a:rPr lang="en-US" sz="1400" baseline="0" dirty="0" smtClean="0"/>
                        <a:t> </a:t>
                      </a:r>
                      <a:r>
                        <a:rPr lang="en-US" sz="1400" i="1" baseline="0" dirty="0" smtClean="0"/>
                        <a:t>Report </a:t>
                      </a:r>
                    </a:p>
                    <a:p>
                      <a:pPr>
                        <a:buFont typeface="Arial" pitchFamily="34" charset="0"/>
                        <a:buChar char="•"/>
                      </a:pPr>
                      <a:r>
                        <a:rPr lang="en-US" sz="1400" dirty="0" smtClean="0"/>
                        <a:t> Approved: </a:t>
                      </a:r>
                    </a:p>
                    <a:p>
                      <a:pPr marL="538163" indent="-179388">
                        <a:buFont typeface="Courier New" pitchFamily="49" charset="0"/>
                        <a:buChar char="o"/>
                      </a:pPr>
                      <a:r>
                        <a:rPr lang="en-US" sz="1400" dirty="0" smtClean="0"/>
                        <a:t>D34.1 </a:t>
                      </a:r>
                      <a:r>
                        <a:rPr lang="en-US" sz="1400" i="1" dirty="0" smtClean="0"/>
                        <a:t>Synthetic Report</a:t>
                      </a:r>
                    </a:p>
                    <a:p>
                      <a:pPr marL="538163" indent="-179388">
                        <a:buFont typeface="Courier New" pitchFamily="49" charset="0"/>
                        <a:buChar char="o"/>
                      </a:pPr>
                      <a:r>
                        <a:rPr lang="en-US" sz="1400" baseline="0" dirty="0" smtClean="0"/>
                        <a:t>D32.1: </a:t>
                      </a:r>
                      <a:r>
                        <a:rPr lang="en-US" sz="1400" i="1" baseline="0" dirty="0" smtClean="0"/>
                        <a:t>Sensitivity</a:t>
                      </a:r>
                      <a:r>
                        <a:rPr lang="en-US" sz="1400" baseline="0" dirty="0" smtClean="0"/>
                        <a:t> </a:t>
                      </a:r>
                      <a:r>
                        <a:rPr lang="en-US" sz="1400" i="1" baseline="0" dirty="0" smtClean="0"/>
                        <a:t>Analysis</a:t>
                      </a:r>
                      <a:r>
                        <a:rPr lang="en-US" sz="1400" baseline="0" dirty="0" smtClean="0"/>
                        <a:t> </a:t>
                      </a:r>
                      <a:r>
                        <a:rPr lang="en-US" sz="1400" i="1" baseline="0" dirty="0" smtClean="0"/>
                        <a:t>Report </a:t>
                      </a:r>
                      <a:endParaRPr lang="en-US" sz="1400" i="1" dirty="0" smtClean="0"/>
                    </a:p>
                    <a:p>
                      <a:pPr marL="88900" indent="-88900" algn="l">
                        <a:buFont typeface="Arial" pitchFamily="34" charset="0"/>
                        <a:buNone/>
                      </a:pPr>
                      <a:endParaRPr lang="en-US" sz="1400" dirty="0"/>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Submitted on 06/07/2012</a:t>
                      </a:r>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Sent on 22/06/2012</a:t>
                      </a:r>
                    </a:p>
                    <a:p>
                      <a:pPr marL="88900" indent="-88900">
                        <a:buFont typeface="Arial" pitchFamily="34" charset="0"/>
                        <a:buChar char="•"/>
                      </a:pPr>
                      <a:endParaRPr lang="en-US" sz="1400" dirty="0"/>
                    </a:p>
                  </a:txBody>
                  <a:tcPr/>
                </a:tc>
              </a:tr>
              <a:tr h="991502">
                <a:tc>
                  <a:txBody>
                    <a:bodyPr/>
                    <a:lstStyle/>
                    <a:p>
                      <a:r>
                        <a:rPr lang="en-US" sz="1400" dirty="0" smtClean="0"/>
                        <a:t>WP4:</a:t>
                      </a:r>
                      <a:endParaRPr lang="en-US" sz="1400" dirty="0"/>
                    </a:p>
                  </a:txBody>
                  <a:tcPr/>
                </a:tc>
                <a:tc>
                  <a:txBody>
                    <a:bodyPr/>
                    <a:lstStyle/>
                    <a:p>
                      <a:pPr marL="88900" indent="-88900" algn="l">
                        <a:buFont typeface="Arial" pitchFamily="34" charset="0"/>
                        <a:buChar char="•"/>
                      </a:pPr>
                      <a:r>
                        <a:rPr lang="en-US" sz="1400" dirty="0" smtClean="0"/>
                        <a:t>removed: </a:t>
                      </a:r>
                    </a:p>
                    <a:p>
                      <a:pPr marL="538163" indent="-179388" algn="l">
                        <a:buFont typeface="Courier New" pitchFamily="49" charset="0"/>
                        <a:buChar char="o"/>
                      </a:pPr>
                      <a:r>
                        <a:rPr lang="en-US" sz="1400" dirty="0" smtClean="0"/>
                        <a:t>D41.1 </a:t>
                      </a:r>
                      <a:r>
                        <a:rPr lang="en-US" sz="1400" baseline="0" dirty="0" smtClean="0"/>
                        <a:t> </a:t>
                      </a:r>
                      <a:r>
                        <a:rPr lang="en-US" sz="1400" i="1" dirty="0" smtClean="0"/>
                        <a:t>Databases</a:t>
                      </a:r>
                      <a:r>
                        <a:rPr lang="en-US" sz="1400" i="1" baseline="0" dirty="0" smtClean="0"/>
                        <a:t> on wheat yield for two study regions : duplication of D21.3</a:t>
                      </a:r>
                      <a:endParaRPr lang="en-US" sz="1400" baseline="0" dirty="0" smtClean="0"/>
                    </a:p>
                  </a:txBody>
                  <a:tcPr/>
                </a:tc>
                <a:tc>
                  <a:txBody>
                    <a:bodyPr/>
                    <a:lstStyle/>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400" dirty="0" smtClean="0"/>
                    </a:p>
                    <a:p>
                      <a:pPr marL="88900" marR="0" indent="-88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400" dirty="0" smtClean="0"/>
                        <a:t>Deleted</a:t>
                      </a:r>
                      <a:r>
                        <a:rPr lang="en-US" sz="1400" baseline="0" dirty="0" smtClean="0"/>
                        <a:t> and the resources are to be discussed</a:t>
                      </a:r>
                      <a:endParaRPr lang="en-US" sz="1400" dirty="0" smtClean="0"/>
                    </a:p>
                  </a:txBody>
                  <a:tcPr/>
                </a:tc>
              </a:tr>
              <a:tr h="991502">
                <a:tc>
                  <a:txBody>
                    <a:bodyPr/>
                    <a:lstStyle/>
                    <a:p>
                      <a:r>
                        <a:rPr lang="en-US" sz="1400" dirty="0" smtClean="0"/>
                        <a:t>WP7</a:t>
                      </a:r>
                      <a:endParaRPr lang="en-US" sz="1400" dirty="0"/>
                    </a:p>
                  </a:txBody>
                  <a:tcPr/>
                </a:tc>
                <a:tc>
                  <a:txBody>
                    <a:bodyPr/>
                    <a:lstStyle/>
                    <a:p>
                      <a:pPr marL="88900" indent="-88900">
                        <a:buFont typeface="Arial" pitchFamily="34" charset="0"/>
                        <a:buChar char="•"/>
                      </a:pPr>
                      <a:r>
                        <a:rPr lang="en-US" sz="1400" dirty="0" smtClean="0"/>
                        <a:t>New deliverable </a:t>
                      </a:r>
                      <a:r>
                        <a:rPr lang="en-US" sz="1400" baseline="0" dirty="0" smtClean="0"/>
                        <a:t>on dissemination plan, updated for each Periodic Review</a:t>
                      </a:r>
                      <a:endParaRPr lang="en-US" sz="1400" dirty="0"/>
                    </a:p>
                  </a:txBody>
                  <a:tcPr/>
                </a:tc>
                <a:tc>
                  <a:txBody>
                    <a:bodyPr/>
                    <a:lstStyle/>
                    <a:p>
                      <a:pPr>
                        <a:buFont typeface="Arial" pitchFamily="34" charset="0"/>
                        <a:buChar char="•"/>
                      </a:pPr>
                      <a:r>
                        <a:rPr lang="en-US" sz="1400" dirty="0" smtClean="0"/>
                        <a:t>Submitted on 30/08/2012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915816" y="764704"/>
            <a:ext cx="4480714" cy="369332"/>
          </a:xfrm>
          <a:prstGeom prst="rect">
            <a:avLst/>
          </a:prstGeom>
          <a:noFill/>
          <a:ln>
            <a:noFill/>
          </a:ln>
        </p:spPr>
        <p:txBody>
          <a:bodyPr wrap="none" rtlCol="0">
            <a:spAutoFit/>
          </a:bodyPr>
          <a:lstStyle/>
          <a:p>
            <a:r>
              <a:rPr lang="en-US" dirty="0" smtClean="0"/>
              <a:t>EC recommendations for the future period</a:t>
            </a:r>
            <a:endParaRPr lang="en-US" b="1" dirty="0">
              <a:solidFill>
                <a:srgbClr val="FF0000"/>
              </a:solidFill>
            </a:endParaRPr>
          </a:p>
        </p:txBody>
      </p:sp>
      <p:sp>
        <p:nvSpPr>
          <p:cNvPr id="12" name="TextBox 11"/>
          <p:cNvSpPr txBox="1"/>
          <p:nvPr/>
        </p:nvSpPr>
        <p:spPr>
          <a:xfrm>
            <a:off x="683568" y="1484784"/>
            <a:ext cx="4464496" cy="1292662"/>
          </a:xfrm>
          <a:prstGeom prst="rect">
            <a:avLst/>
          </a:prstGeom>
          <a:noFill/>
          <a:ln>
            <a:solidFill>
              <a:schemeClr val="accent1"/>
            </a:solidFill>
          </a:ln>
        </p:spPr>
        <p:txBody>
          <a:bodyPr wrap="square" rtlCol="0">
            <a:spAutoFit/>
          </a:bodyPr>
          <a:lstStyle/>
          <a:p>
            <a:r>
              <a:rPr lang="en-US" dirty="0" smtClean="0"/>
              <a:t>Technical deployment:</a:t>
            </a:r>
          </a:p>
          <a:p>
            <a:pPr marL="717550" indent="-179388">
              <a:buFont typeface="Arial" pitchFamily="34" charset="0"/>
              <a:buChar char="•"/>
            </a:pPr>
            <a:r>
              <a:rPr lang="en-US" sz="1500" dirty="0" smtClean="0"/>
              <a:t>Running CGMS at level 2</a:t>
            </a:r>
          </a:p>
          <a:p>
            <a:pPr marL="717550" indent="-179388">
              <a:buFont typeface="Arial" pitchFamily="34" charset="0"/>
              <a:buChar char="•"/>
            </a:pPr>
            <a:r>
              <a:rPr lang="en-US" sz="1500" dirty="0" smtClean="0"/>
              <a:t>First yield forecasting using </a:t>
            </a:r>
            <a:r>
              <a:rPr lang="en-US" sz="1500" dirty="0" err="1" smtClean="0"/>
              <a:t>BioMA</a:t>
            </a:r>
            <a:endParaRPr lang="en-US" sz="1500" dirty="0" smtClean="0"/>
          </a:p>
          <a:p>
            <a:pPr marL="717550" indent="-179388">
              <a:buFont typeface="Arial" pitchFamily="34" charset="0"/>
              <a:buChar char="•"/>
            </a:pPr>
            <a:r>
              <a:rPr lang="en-US" sz="1500" dirty="0" smtClean="0"/>
              <a:t>Validation of RS indicators at a larger ROI</a:t>
            </a:r>
          </a:p>
          <a:p>
            <a:pPr marL="717550" indent="-179388">
              <a:buFont typeface="Arial" pitchFamily="34" charset="0"/>
              <a:buChar char="•"/>
            </a:pPr>
            <a:r>
              <a:rPr lang="en-US" sz="1500" dirty="0" smtClean="0"/>
              <a:t>Starting capacity building in Kenya</a:t>
            </a:r>
            <a:endParaRPr lang="en-US" dirty="0"/>
          </a:p>
        </p:txBody>
      </p:sp>
      <p:sp>
        <p:nvSpPr>
          <p:cNvPr id="13" name="TextBox 12"/>
          <p:cNvSpPr txBox="1"/>
          <p:nvPr/>
        </p:nvSpPr>
        <p:spPr>
          <a:xfrm>
            <a:off x="1331640" y="2996952"/>
            <a:ext cx="6624736" cy="3139321"/>
          </a:xfrm>
          <a:prstGeom prst="rect">
            <a:avLst/>
          </a:prstGeom>
          <a:noFill/>
          <a:ln>
            <a:solidFill>
              <a:schemeClr val="accent1"/>
            </a:solidFill>
          </a:ln>
        </p:spPr>
        <p:txBody>
          <a:bodyPr wrap="square" rtlCol="0">
            <a:spAutoFit/>
          </a:bodyPr>
          <a:lstStyle/>
          <a:p>
            <a:r>
              <a:rPr lang="en-US" dirty="0" smtClean="0"/>
              <a:t>Management:</a:t>
            </a:r>
          </a:p>
          <a:p>
            <a:pPr marL="717550" indent="-179388">
              <a:buFont typeface="Arial" pitchFamily="34" charset="0"/>
              <a:buChar char="•"/>
            </a:pPr>
            <a:r>
              <a:rPr lang="en-US" sz="1500" dirty="0" smtClean="0"/>
              <a:t>FP7 reporting Knowledge (Period review)</a:t>
            </a:r>
          </a:p>
          <a:p>
            <a:pPr marL="717550" indent="-179388">
              <a:buFont typeface="Arial" pitchFamily="34" charset="0"/>
              <a:buChar char="•"/>
            </a:pPr>
            <a:r>
              <a:rPr lang="en-US" sz="1500" dirty="0" smtClean="0"/>
              <a:t>Biannual Reporting</a:t>
            </a:r>
          </a:p>
          <a:p>
            <a:pPr marL="717550" indent="-179388">
              <a:buFont typeface="Arial" pitchFamily="34" charset="0"/>
              <a:buChar char="•"/>
            </a:pPr>
            <a:r>
              <a:rPr lang="en-US" sz="1500" dirty="0" smtClean="0"/>
              <a:t>Promotional Work:</a:t>
            </a:r>
          </a:p>
          <a:p>
            <a:pPr marL="1076325" indent="-179388">
              <a:buFont typeface="Courier New" pitchFamily="49" charset="0"/>
              <a:buChar char="o"/>
            </a:pPr>
            <a:r>
              <a:rPr lang="en-US" sz="1500" dirty="0" smtClean="0"/>
              <a:t>Liaise with Government bodies (Local ministries, DG-AGRI)</a:t>
            </a:r>
          </a:p>
          <a:p>
            <a:pPr marL="1076325" indent="-179388">
              <a:buFont typeface="Courier New" pitchFamily="49" charset="0"/>
              <a:buChar char="o"/>
            </a:pPr>
            <a:r>
              <a:rPr lang="en-US" sz="1500" dirty="0" smtClean="0"/>
              <a:t>Attending more specialized symposiums (attended: Dragon, USDA conference,  </a:t>
            </a:r>
            <a:r>
              <a:rPr lang="en-US" sz="1500" dirty="0" smtClean="0">
                <a:solidFill>
                  <a:srgbClr val="FF0000"/>
                </a:solidFill>
              </a:rPr>
              <a:t>others to be reported?</a:t>
            </a:r>
            <a:r>
              <a:rPr lang="en-US" sz="1500" dirty="0" smtClean="0"/>
              <a:t>)</a:t>
            </a:r>
          </a:p>
          <a:p>
            <a:pPr marL="1076325" indent="-179388">
              <a:buFont typeface="Courier New" pitchFamily="49" charset="0"/>
              <a:buChar char="o"/>
            </a:pPr>
            <a:r>
              <a:rPr lang="en-US" sz="1500" dirty="0" smtClean="0"/>
              <a:t>Exchange with other teams in the field (visited: Anhui agricultural University (March 2012), China Agriculture University (June 2012); Morocco centre of remote sensing (CRTS); planned: Zhejiang University, </a:t>
            </a:r>
            <a:r>
              <a:rPr lang="en-US" sz="1500" dirty="0" smtClean="0">
                <a:solidFill>
                  <a:srgbClr val="FF0000"/>
                </a:solidFill>
              </a:rPr>
              <a:t>Others to be reported?</a:t>
            </a:r>
            <a:r>
              <a:rPr lang="en-US" sz="1500" dirty="0" smtClean="0"/>
              <a:t>)</a:t>
            </a:r>
          </a:p>
          <a:p>
            <a:pPr marL="1076325" indent="-179388">
              <a:buFont typeface="Courier New" pitchFamily="49" charset="0"/>
              <a:buChar char="o"/>
            </a:pPr>
            <a:r>
              <a:rPr lang="en-US" sz="1500" dirty="0" smtClean="0"/>
              <a:t>Publications:  scientific and </a:t>
            </a:r>
            <a:r>
              <a:rPr lang="en-US" sz="1500" b="1" dirty="0" smtClean="0">
                <a:solidFill>
                  <a:srgbClr val="FF0000"/>
                </a:solidFill>
              </a:rPr>
              <a:t>journalistic (general newspapers?)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Content Placeholder 5" descr="wheat_Grey.png"/>
          <p:cNvPicPr>
            <a:picLocks noChangeAspect="1"/>
          </p:cNvPicPr>
          <p:nvPr/>
        </p:nvPicPr>
        <p:blipFill>
          <a:blip r:embed="rId2" cstate="print"/>
          <a:stretch>
            <a:fillRect/>
          </a:stretch>
        </p:blipFill>
        <p:spPr>
          <a:xfrm>
            <a:off x="0" y="0"/>
            <a:ext cx="2285984" cy="1233540"/>
          </a:xfrm>
          <a:prstGeom prst="rect">
            <a:avLst/>
          </a:prstGeom>
        </p:spPr>
      </p:pic>
      <p:pic>
        <p:nvPicPr>
          <p:cNvPr id="9" name="Picture 8" descr="Logo_E-AGRI_Definitief_Transparant_C.png"/>
          <p:cNvPicPr>
            <a:picLocks noChangeAspect="1"/>
          </p:cNvPicPr>
          <p:nvPr/>
        </p:nvPicPr>
        <p:blipFill>
          <a:blip r:embed="rId3" cstate="print"/>
          <a:stretch>
            <a:fillRect/>
          </a:stretch>
        </p:blipFill>
        <p:spPr>
          <a:xfrm>
            <a:off x="7500958" y="5912917"/>
            <a:ext cx="1452560" cy="945083"/>
          </a:xfrm>
          <a:prstGeom prst="rect">
            <a:avLst/>
          </a:prstGeom>
        </p:spPr>
      </p:pic>
      <p:sp>
        <p:nvSpPr>
          <p:cNvPr id="10" name="Title 1"/>
          <p:cNvSpPr txBox="1">
            <a:spLocks/>
          </p:cNvSpPr>
          <p:nvPr/>
        </p:nvSpPr>
        <p:spPr>
          <a:xfrm>
            <a:off x="2428828" y="285728"/>
            <a:ext cx="6319636" cy="550984"/>
          </a:xfrm>
          <a:prstGeom prst="rect">
            <a:avLst/>
          </a:prstGeom>
          <a:ln>
            <a:noFill/>
          </a:ln>
        </p:spPr>
        <p:txBody>
          <a:bodyPr vert="horz" anchor="t" anchorCtr="0">
            <a:noAutofit/>
          </a:bodyPr>
          <a:lstStyle/>
          <a:p>
            <a:pPr lvl="0" fontAlgn="auto">
              <a:spcAft>
                <a:spcPts val="0"/>
              </a:spcAft>
              <a:defRPr/>
            </a:pPr>
            <a:r>
              <a:rPr kumimoji="0" lang="en-GB" sz="2400" b="1"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E-AGRI Project </a:t>
            </a:r>
            <a:r>
              <a:rPr lang="en-GB" sz="2400" b="1" dirty="0" smtClean="0">
                <a:solidFill>
                  <a:schemeClr val="accent6">
                    <a:lumMod val="75000"/>
                  </a:schemeClr>
                </a:solidFill>
                <a:latin typeface="Arial" pitchFamily="34" charset="0"/>
                <a:cs typeface="Arial" pitchFamily="34" charset="0"/>
              </a:rPr>
              <a:t>1</a:t>
            </a:r>
            <a:r>
              <a:rPr lang="en-GB" sz="2400" b="1" baseline="30000" dirty="0" smtClean="0">
                <a:solidFill>
                  <a:schemeClr val="accent6">
                    <a:lumMod val="75000"/>
                  </a:schemeClr>
                </a:solidFill>
                <a:latin typeface="Arial" pitchFamily="34" charset="0"/>
                <a:cs typeface="Arial" pitchFamily="34" charset="0"/>
              </a:rPr>
              <a:t>st</a:t>
            </a:r>
            <a:r>
              <a:rPr lang="en-GB" sz="2400" b="1" dirty="0" smtClean="0">
                <a:solidFill>
                  <a:schemeClr val="accent6">
                    <a:lumMod val="75000"/>
                  </a:schemeClr>
                </a:solidFill>
                <a:latin typeface="Arial" pitchFamily="34" charset="0"/>
                <a:cs typeface="Arial" pitchFamily="34" charset="0"/>
              </a:rPr>
              <a:t> </a:t>
            </a:r>
            <a:r>
              <a:rPr kumimoji="0" lang="en-GB" sz="2400" b="1" i="0" u="none" strike="noStrike" kern="1200" cap="none" spc="0" normalizeH="0" baseline="0" noProof="0" dirty="0" smtClean="0">
                <a:ln>
                  <a:noFill/>
                </a:ln>
                <a:solidFill>
                  <a:schemeClr val="accent6">
                    <a:lumMod val="75000"/>
                  </a:schemeClr>
                </a:solidFill>
                <a:effectLst/>
                <a:uLnTx/>
                <a:uFillTx/>
                <a:latin typeface="Arial" pitchFamily="34" charset="0"/>
                <a:ea typeface="+mj-ea"/>
                <a:cs typeface="Arial" pitchFamily="34" charset="0"/>
              </a:rPr>
              <a:t>Periodic Review</a:t>
            </a:r>
            <a:endParaRPr kumimoji="0" lang="en-GB" sz="2400" b="1" i="0" u="none" strike="noStrike" kern="1200" cap="none" spc="0" normalizeH="0" baseline="0" noProof="0" dirty="0">
              <a:ln>
                <a:noFill/>
              </a:ln>
              <a:solidFill>
                <a:schemeClr val="accent6">
                  <a:lumMod val="75000"/>
                </a:schemeClr>
              </a:solidFill>
              <a:effectLst/>
              <a:uLnTx/>
              <a:uFillTx/>
              <a:latin typeface="Arial" pitchFamily="34" charset="0"/>
              <a:ea typeface="+mj-ea"/>
              <a:cs typeface="Arial" pitchFamily="34" charset="0"/>
            </a:endParaRPr>
          </a:p>
        </p:txBody>
      </p:sp>
      <p:sp>
        <p:nvSpPr>
          <p:cNvPr id="11" name="Rectangle 10"/>
          <p:cNvSpPr/>
          <p:nvPr/>
        </p:nvSpPr>
        <p:spPr>
          <a:xfrm>
            <a:off x="2285984" y="0"/>
            <a:ext cx="6858016" cy="1214422"/>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555776" y="764704"/>
            <a:ext cx="5365571" cy="400110"/>
          </a:xfrm>
          <a:prstGeom prst="rect">
            <a:avLst/>
          </a:prstGeom>
          <a:noFill/>
          <a:ln>
            <a:noFill/>
          </a:ln>
        </p:spPr>
        <p:txBody>
          <a:bodyPr wrap="none" rtlCol="0">
            <a:spAutoFit/>
          </a:bodyPr>
          <a:lstStyle/>
          <a:p>
            <a:r>
              <a:rPr lang="en-US" sz="2000" b="1" dirty="0" smtClean="0">
                <a:solidFill>
                  <a:schemeClr val="accent6">
                    <a:lumMod val="50000"/>
                  </a:schemeClr>
                </a:solidFill>
              </a:rPr>
              <a:t>Action list before the next Periodic Review</a:t>
            </a:r>
            <a:endParaRPr lang="en-US" sz="2000" b="1" dirty="0">
              <a:solidFill>
                <a:schemeClr val="accent6">
                  <a:lumMod val="50000"/>
                </a:schemeClr>
              </a:solidFill>
            </a:endParaRPr>
          </a:p>
        </p:txBody>
      </p:sp>
      <p:sp>
        <p:nvSpPr>
          <p:cNvPr id="12" name="TextBox 11"/>
          <p:cNvSpPr txBox="1"/>
          <p:nvPr/>
        </p:nvSpPr>
        <p:spPr>
          <a:xfrm>
            <a:off x="899592" y="1556792"/>
            <a:ext cx="7560840" cy="2862322"/>
          </a:xfrm>
          <a:prstGeom prst="rect">
            <a:avLst/>
          </a:prstGeom>
          <a:noFill/>
          <a:ln>
            <a:solidFill>
              <a:schemeClr val="accent1"/>
            </a:solidFill>
          </a:ln>
        </p:spPr>
        <p:txBody>
          <a:bodyPr wrap="square" rtlCol="0">
            <a:spAutoFit/>
          </a:bodyPr>
          <a:lstStyle/>
          <a:p>
            <a:pPr marL="717550" indent="-179388">
              <a:buFont typeface="Arial" pitchFamily="34" charset="0"/>
              <a:buChar char="•"/>
            </a:pPr>
            <a:r>
              <a:rPr lang="en-US" sz="2000" dirty="0" smtClean="0"/>
              <a:t>Biannual Report</a:t>
            </a:r>
          </a:p>
          <a:p>
            <a:pPr marL="717550" indent="-179388">
              <a:buFont typeface="Arial" pitchFamily="34" charset="0"/>
              <a:buChar char="•"/>
            </a:pPr>
            <a:r>
              <a:rPr lang="en-US" sz="2000" dirty="0" smtClean="0"/>
              <a:t>User of Resources’ Report</a:t>
            </a:r>
          </a:p>
          <a:p>
            <a:pPr marL="717550" indent="-179388">
              <a:buFont typeface="Arial" pitchFamily="34" charset="0"/>
              <a:buChar char="•"/>
            </a:pPr>
            <a:r>
              <a:rPr lang="en-US" sz="2000" dirty="0" smtClean="0"/>
              <a:t>PR Report</a:t>
            </a:r>
          </a:p>
          <a:p>
            <a:pPr marL="717550" indent="-179388">
              <a:buFont typeface="Arial" pitchFamily="34" charset="0"/>
              <a:buChar char="•"/>
            </a:pPr>
            <a:r>
              <a:rPr lang="en-US" sz="2000" dirty="0" smtClean="0">
                <a:solidFill>
                  <a:srgbClr val="FF0000"/>
                </a:solidFill>
              </a:rPr>
              <a:t>List of conferences and symposiums attended and title of presentations or the first page of proceedings</a:t>
            </a:r>
          </a:p>
          <a:p>
            <a:pPr marL="717550" indent="-179388">
              <a:buFont typeface="Arial" pitchFamily="34" charset="0"/>
              <a:buChar char="•"/>
            </a:pPr>
            <a:r>
              <a:rPr lang="en-US" sz="2000" dirty="0" smtClean="0">
                <a:solidFill>
                  <a:srgbClr val="FF0000"/>
                </a:solidFill>
              </a:rPr>
              <a:t>List of the specialized organizations visited and mission summaries</a:t>
            </a:r>
          </a:p>
          <a:p>
            <a:pPr marL="717550" indent="-179388">
              <a:buFont typeface="Arial" pitchFamily="34" charset="0"/>
              <a:buChar char="•"/>
            </a:pPr>
            <a:r>
              <a:rPr lang="en-US" sz="2000" dirty="0" smtClean="0">
                <a:solidFill>
                  <a:srgbClr val="FF0000"/>
                </a:solidFill>
              </a:rPr>
              <a:t>List of publications (scientific and journalistic)</a:t>
            </a:r>
          </a:p>
          <a:p>
            <a:pPr marL="717550" indent="-179388"/>
            <a:endParaRPr lang="en-US"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5652</TotalTime>
  <Words>887</Words>
  <Application>Microsoft Office PowerPoint</Application>
  <PresentationFormat>全屏显示(4:3)</PresentationFormat>
  <Paragraphs>183</Paragraphs>
  <Slides>11</Slides>
  <Notes>2</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Origin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Company>VITO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DONGQ</dc:creator>
  <cp:lastModifiedBy>wangzhiming</cp:lastModifiedBy>
  <cp:revision>503</cp:revision>
  <dcterms:created xsi:type="dcterms:W3CDTF">2011-03-18T14:06:36Z</dcterms:created>
  <dcterms:modified xsi:type="dcterms:W3CDTF">2012-12-10T01:07:18Z</dcterms:modified>
</cp:coreProperties>
</file>